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57"/>
  </p:notesMasterIdLst>
  <p:handoutMasterIdLst>
    <p:handoutMasterId r:id="rId58"/>
  </p:handoutMasterIdLst>
  <p:sldIdLst>
    <p:sldId id="256" r:id="rId3"/>
    <p:sldId id="268" r:id="rId4"/>
    <p:sldId id="269" r:id="rId5"/>
    <p:sldId id="270" r:id="rId6"/>
    <p:sldId id="311" r:id="rId7"/>
    <p:sldId id="271" r:id="rId8"/>
    <p:sldId id="297" r:id="rId9"/>
    <p:sldId id="298" r:id="rId10"/>
    <p:sldId id="312" r:id="rId11"/>
    <p:sldId id="315" r:id="rId12"/>
    <p:sldId id="267" r:id="rId13"/>
    <p:sldId id="258" r:id="rId14"/>
    <p:sldId id="259" r:id="rId15"/>
    <p:sldId id="320" r:id="rId16"/>
    <p:sldId id="283" r:id="rId17"/>
    <p:sldId id="326" r:id="rId18"/>
    <p:sldId id="300" r:id="rId19"/>
    <p:sldId id="325" r:id="rId20"/>
    <p:sldId id="327" r:id="rId21"/>
    <p:sldId id="290" r:id="rId22"/>
    <p:sldId id="296" r:id="rId23"/>
    <p:sldId id="284" r:id="rId24"/>
    <p:sldId id="282" r:id="rId25"/>
    <p:sldId id="260" r:id="rId26"/>
    <p:sldId id="262" r:id="rId27"/>
    <p:sldId id="263" r:id="rId28"/>
    <p:sldId id="261" r:id="rId29"/>
    <p:sldId id="289" r:id="rId30"/>
    <p:sldId id="264" r:id="rId31"/>
    <p:sldId id="265" r:id="rId32"/>
    <p:sldId id="273" r:id="rId33"/>
    <p:sldId id="291" r:id="rId34"/>
    <p:sldId id="328" r:id="rId35"/>
    <p:sldId id="292" r:id="rId36"/>
    <p:sldId id="293" r:id="rId37"/>
    <p:sldId id="294" r:id="rId38"/>
    <p:sldId id="275" r:id="rId39"/>
    <p:sldId id="317" r:id="rId40"/>
    <p:sldId id="276" r:id="rId41"/>
    <p:sldId id="318" r:id="rId42"/>
    <p:sldId id="277" r:id="rId43"/>
    <p:sldId id="319" r:id="rId44"/>
    <p:sldId id="299" r:id="rId45"/>
    <p:sldId id="301" r:id="rId46"/>
    <p:sldId id="302" r:id="rId47"/>
    <p:sldId id="303" r:id="rId48"/>
    <p:sldId id="304" r:id="rId49"/>
    <p:sldId id="305" r:id="rId50"/>
    <p:sldId id="306" r:id="rId51"/>
    <p:sldId id="307" r:id="rId52"/>
    <p:sldId id="308" r:id="rId53"/>
    <p:sldId id="287" r:id="rId54"/>
    <p:sldId id="288" r:id="rId55"/>
    <p:sldId id="321"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A842E4-8D36-407E-98D6-A27377425610}">
          <p14:sldIdLst>
            <p14:sldId id="256"/>
            <p14:sldId id="268"/>
            <p14:sldId id="269"/>
            <p14:sldId id="270"/>
            <p14:sldId id="311"/>
            <p14:sldId id="271"/>
            <p14:sldId id="297"/>
            <p14:sldId id="298"/>
            <p14:sldId id="312"/>
            <p14:sldId id="315"/>
            <p14:sldId id="267"/>
            <p14:sldId id="258"/>
            <p14:sldId id="259"/>
            <p14:sldId id="320"/>
            <p14:sldId id="283"/>
            <p14:sldId id="326"/>
            <p14:sldId id="300"/>
            <p14:sldId id="325"/>
            <p14:sldId id="327"/>
            <p14:sldId id="290"/>
            <p14:sldId id="296"/>
            <p14:sldId id="284"/>
            <p14:sldId id="282"/>
            <p14:sldId id="260"/>
            <p14:sldId id="262"/>
            <p14:sldId id="263"/>
            <p14:sldId id="261"/>
            <p14:sldId id="289"/>
            <p14:sldId id="264"/>
            <p14:sldId id="265"/>
            <p14:sldId id="273"/>
            <p14:sldId id="291"/>
            <p14:sldId id="328"/>
            <p14:sldId id="292"/>
            <p14:sldId id="293"/>
            <p14:sldId id="294"/>
            <p14:sldId id="275"/>
            <p14:sldId id="317"/>
            <p14:sldId id="276"/>
            <p14:sldId id="318"/>
            <p14:sldId id="277"/>
            <p14:sldId id="319"/>
            <p14:sldId id="299"/>
            <p14:sldId id="301"/>
            <p14:sldId id="302"/>
            <p14:sldId id="303"/>
            <p14:sldId id="304"/>
            <p14:sldId id="305"/>
            <p14:sldId id="306"/>
            <p14:sldId id="307"/>
            <p14:sldId id="308"/>
            <p14:sldId id="287"/>
            <p14:sldId id="288"/>
            <p14:sldId id="32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86379" autoAdjust="0"/>
  </p:normalViewPr>
  <p:slideViewPr>
    <p:cSldViewPr>
      <p:cViewPr>
        <p:scale>
          <a:sx n="100" d="100"/>
          <a:sy n="100" d="100"/>
        </p:scale>
        <p:origin x="-654" y="552"/>
      </p:cViewPr>
      <p:guideLst>
        <p:guide orient="horz" pos="2160"/>
        <p:guide pos="2880"/>
      </p:guideLst>
    </p:cSldViewPr>
  </p:slideViewPr>
  <p:outlineViewPr>
    <p:cViewPr>
      <p:scale>
        <a:sx n="1" d="1"/>
        <a:sy n="1" d="1"/>
      </p:scale>
      <p:origin x="144" y="190686"/>
    </p:cViewPr>
    <p:sldLst>
      <p:sld r:id="rId1" collapse="1"/>
    </p:sldLst>
  </p:outlineViewPr>
  <p:notesTextViewPr>
    <p:cViewPr>
      <p:scale>
        <a:sx n="100" d="100"/>
        <a:sy n="100" d="100"/>
      </p:scale>
      <p:origin x="0" y="0"/>
    </p:cViewPr>
  </p:notesTextViewPr>
  <p:sorterViewPr>
    <p:cViewPr>
      <p:scale>
        <a:sx n="100" d="100"/>
        <a:sy n="100" d="100"/>
      </p:scale>
      <p:origin x="0" y="8448"/>
    </p:cViewPr>
  </p:sorterViewPr>
  <p:notesViewPr>
    <p:cSldViewPr>
      <p:cViewPr varScale="1">
        <p:scale>
          <a:sx n="60" d="100"/>
          <a:sy n="60" d="100"/>
        </p:scale>
        <p:origin x="-278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8"/>
          <p:cNvSpPr>
            <a:spLocks noGrp="1"/>
          </p:cNvSpPr>
          <p:nvPr>
            <p:ph type="sldNum" sz="quarter" idx="3"/>
          </p:nvPr>
        </p:nvSpPr>
        <p:spPr>
          <a:xfrm>
            <a:off x="4023092" y="8917422"/>
            <a:ext cx="3077739" cy="469424"/>
          </a:xfrm>
          <a:prstGeom prst="rect">
            <a:avLst/>
          </a:prstGeom>
        </p:spPr>
        <p:txBody>
          <a:bodyPr lIns="94229" tIns="47114" rIns="94229" bIns="47114"/>
          <a:lstStyle/>
          <a:p>
            <a:fld id="{8C596567-A38F-4CEF-B37F-9B9D120D62CE}" type="slidenum">
              <a:rPr lang="en-US" smtClean="0"/>
              <a:pPr/>
              <a:t>‹#›</a:t>
            </a:fld>
            <a:endParaRPr lang="en-US" dirty="0" smtClean="0"/>
          </a:p>
        </p:txBody>
      </p:sp>
    </p:spTree>
    <p:extLst>
      <p:ext uri="{BB962C8B-B14F-4D97-AF65-F5344CB8AC3E}">
        <p14:creationId xmlns:p14="http://schemas.microsoft.com/office/powerpoint/2010/main" val="92596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3077739" cy="469424"/>
          </a:xfrm>
          <a:prstGeom prst="rect">
            <a:avLst/>
          </a:prstGeom>
        </p:spPr>
        <p:txBody>
          <a:bodyPr lIns="94229" tIns="47114" rIns="94229" bIns="47114"/>
          <a:lstStyle/>
          <a:p>
            <a:endParaRPr lang="en-US" dirty="0" smtClean="0"/>
          </a:p>
        </p:txBody>
      </p:sp>
      <p:sp>
        <p:nvSpPr>
          <p:cNvPr id="15" name="Rectangle 15"/>
          <p:cNvSpPr>
            <a:spLocks noGrp="1"/>
          </p:cNvSpPr>
          <p:nvPr>
            <p:ph type="dt" idx="1"/>
          </p:nvPr>
        </p:nvSpPr>
        <p:spPr>
          <a:xfrm>
            <a:off x="4023092" y="0"/>
            <a:ext cx="3077739" cy="469424"/>
          </a:xfrm>
          <a:prstGeom prst="rect">
            <a:avLst/>
          </a:prstGeom>
        </p:spPr>
        <p:txBody>
          <a:bodyPr lIns="94229" tIns="47114" rIns="94229" bIns="47114"/>
          <a:lstStyle/>
          <a:p>
            <a:fld id="{D7547E60-4BE7-4E4E-9AAA-5EE35AEC995C}" type="datetimeFigureOut">
              <a:rPr lang="en-US" smtClean="0"/>
              <a:pPr/>
              <a:t>7/16/2012</a:t>
            </a:fld>
            <a:endParaRPr lang="en-US" dirty="0" smtClean="0"/>
          </a:p>
        </p:txBody>
      </p:sp>
      <p:sp>
        <p:nvSpPr>
          <p:cNvPr id="23" name="Rectangle 2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lIns="94229" tIns="47114" rIns="94229" bIns="47114" anchor="ctr"/>
          <a:lstStyle/>
          <a:p>
            <a:endParaRPr lang="en-US" dirty="0"/>
          </a:p>
        </p:txBody>
      </p:sp>
      <p:sp>
        <p:nvSpPr>
          <p:cNvPr id="5" name="Rectangle 5"/>
          <p:cNvSpPr>
            <a:spLocks noGrp="1"/>
          </p:cNvSpPr>
          <p:nvPr>
            <p:ph type="body" sz="quarter" idx="3"/>
          </p:nvPr>
        </p:nvSpPr>
        <p:spPr>
          <a:xfrm>
            <a:off x="710248" y="4459526"/>
            <a:ext cx="5681980" cy="4224814"/>
          </a:xfrm>
          <a:prstGeom prst="rect">
            <a:avLst/>
          </a:prstGeom>
        </p:spPr>
        <p:txBody>
          <a:bodyPr lIns="94229" tIns="47114" rIns="94229" bIns="47114"/>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917422"/>
            <a:ext cx="3077739" cy="469424"/>
          </a:xfrm>
          <a:prstGeom prst="rect">
            <a:avLst/>
          </a:prstGeom>
        </p:spPr>
        <p:txBody>
          <a:bodyPr lIns="94229" tIns="47114" rIns="94229" bIns="47114"/>
          <a:lstStyle/>
          <a:p>
            <a:endParaRPr lang="en-US" dirty="0" smtClean="0"/>
          </a:p>
        </p:txBody>
      </p:sp>
      <p:sp>
        <p:nvSpPr>
          <p:cNvPr id="28" name="Rectangle 28"/>
          <p:cNvSpPr>
            <a:spLocks noGrp="1"/>
          </p:cNvSpPr>
          <p:nvPr>
            <p:ph type="sldNum" sz="quarter" idx="5"/>
          </p:nvPr>
        </p:nvSpPr>
        <p:spPr>
          <a:xfrm>
            <a:off x="4023092" y="8917422"/>
            <a:ext cx="3077739" cy="469424"/>
          </a:xfrm>
          <a:prstGeom prst="rect">
            <a:avLst/>
          </a:prstGeom>
        </p:spPr>
        <p:txBody>
          <a:bodyPr lIns="94229" tIns="47114" rIns="94229" bIns="47114"/>
          <a:lstStyle/>
          <a:p>
            <a:fld id="{CA077768-21C8-4125-A345-258E48D2EED0}" type="slidenum">
              <a:rPr lang="en-US" smtClean="0"/>
              <a:pPr/>
              <a:t>‹#›</a:t>
            </a:fld>
            <a:endParaRPr lang="en-US" dirty="0" smtClean="0"/>
          </a:p>
        </p:txBody>
      </p:sp>
    </p:spTree>
    <p:extLst>
      <p:ext uri="{BB962C8B-B14F-4D97-AF65-F5344CB8AC3E}">
        <p14:creationId xmlns:p14="http://schemas.microsoft.com/office/powerpoint/2010/main" val="153984800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the course of my last two years teaching in a Great Start Readiness Program for at-risk preschoolers, as well as my prior  experiences subbing in kindergarten and young 5’s, I have realized that many of the behavior issues I have dealt with </a:t>
            </a:r>
            <a:r>
              <a:rPr lang="en-US" dirty="0" smtClean="0"/>
              <a:t>are </a:t>
            </a:r>
            <a:r>
              <a:rPr lang="en-US" dirty="0" smtClean="0"/>
              <a:t>due to a lack of social skills. The material </a:t>
            </a:r>
            <a:r>
              <a:rPr lang="en-US" dirty="0" smtClean="0"/>
              <a:t>presented in </a:t>
            </a:r>
            <a:r>
              <a:rPr lang="en-US" dirty="0" smtClean="0"/>
              <a:t>this course reinforced this belief.</a:t>
            </a:r>
            <a:r>
              <a:rPr lang="en-US" baseline="0" dirty="0" smtClean="0"/>
              <a:t> According to Jones &amp; Jones, social skill training “… is almost always needed for students who are having serious behavior problems” (2010, p. 389). </a:t>
            </a:r>
            <a:r>
              <a:rPr lang="en-US" dirty="0" smtClean="0"/>
              <a:t> Development of this PowerPoint has served as a tool to help me think about how I will be integrating the ideas I have learned this summer into my teaching practice. As consistency is a key component of any behavior plan, I will be sharing my presentation with the paraprofessional who teaches </a:t>
            </a:r>
            <a:r>
              <a:rPr lang="en-US" dirty="0" smtClean="0"/>
              <a:t>me. I may also share portions of</a:t>
            </a:r>
            <a:r>
              <a:rPr lang="en-US" baseline="0" dirty="0" smtClean="0"/>
              <a:t> my presentation with </a:t>
            </a:r>
            <a:r>
              <a:rPr lang="en-US" dirty="0" smtClean="0"/>
              <a:t>parents</a:t>
            </a:r>
            <a:r>
              <a:rPr lang="en-US" dirty="0" smtClean="0"/>
              <a:t>.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dirty="0" smtClean="0"/>
          </a:p>
        </p:txBody>
      </p:sp>
    </p:spTree>
    <p:extLst>
      <p:ext uri="{BB962C8B-B14F-4D97-AF65-F5344CB8AC3E}">
        <p14:creationId xmlns:p14="http://schemas.microsoft.com/office/powerpoint/2010/main" val="168748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 these “powers” into</a:t>
            </a:r>
            <a:r>
              <a:rPr lang="en-US" baseline="0" dirty="0" smtClean="0"/>
              <a:t> one’s thinking</a:t>
            </a:r>
            <a:r>
              <a:rPr lang="en-US" dirty="0" smtClean="0"/>
              <a:t> takes time, commitment</a:t>
            </a:r>
            <a:r>
              <a:rPr lang="en-US" baseline="0" dirty="0" smtClean="0"/>
              <a:t>, and knowledge of the various principles Bailey explains in her </a:t>
            </a:r>
            <a:r>
              <a:rPr lang="en-US" baseline="0" dirty="0" smtClean="0"/>
              <a:t>book (2001). </a:t>
            </a:r>
            <a:r>
              <a:rPr lang="en-US" baseline="0" dirty="0" smtClean="0"/>
              <a:t>I initially considered skipping them all together in my presentation. However, as they are the building blocks for the program, I felt </a:t>
            </a:r>
            <a:r>
              <a:rPr lang="en-US" baseline="0" dirty="0" smtClean="0"/>
              <a:t>they </a:t>
            </a:r>
            <a:r>
              <a:rPr lang="en-US" baseline="0" dirty="0" smtClean="0"/>
              <a:t>should </a:t>
            </a:r>
            <a:r>
              <a:rPr lang="en-US" baseline="0" dirty="0" smtClean="0"/>
              <a:t>be included.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10</a:t>
            </a:fld>
            <a:endParaRPr lang="en-US" dirty="0" smtClean="0"/>
          </a:p>
        </p:txBody>
      </p:sp>
    </p:spTree>
    <p:extLst>
      <p:ext uri="{BB962C8B-B14F-4D97-AF65-F5344CB8AC3E}">
        <p14:creationId xmlns:p14="http://schemas.microsoft.com/office/powerpoint/2010/main" val="324642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42289">
              <a:defRPr/>
            </a:pPr>
            <a:r>
              <a:rPr lang="en-US" dirty="0" smtClean="0"/>
              <a:t>According to Bailey,</a:t>
            </a:r>
            <a:r>
              <a:rPr lang="en-US" baseline="0" dirty="0" smtClean="0"/>
              <a:t> “These are the only skills a teacher needs to constructively respond to any conflict in the classroom </a:t>
            </a:r>
            <a:r>
              <a:rPr lang="en-US" baseline="0" dirty="0" smtClean="0"/>
              <a:t>(2001</a:t>
            </a:r>
            <a:r>
              <a:rPr lang="en-US" baseline="0" dirty="0" smtClean="0"/>
              <a:t>, p. 15)</a:t>
            </a:r>
            <a:r>
              <a:rPr lang="en-US" dirty="0" smtClean="0"/>
              <a:t>“. I think it would take a few years of  implementation to get the principles down before I could agree or disagree with Bailey’s statement. However since</a:t>
            </a:r>
            <a:r>
              <a:rPr lang="en-US" baseline="0" dirty="0" smtClean="0"/>
              <a:t> the principles and techniques in Bailey’s book correlate with many of the ideas discussed in our course and in our texts, I think they are important skills to incorporate into my teaching. Comparing the seven basic skills of discipline to the 40 developmental assets in Jones &amp; Jones, I observed that many of these skills fit into the assets associated with “healthy personal development” (2010, pp. 41-44).</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11</a:t>
            </a:fld>
            <a:endParaRPr lang="en-US" dirty="0" smtClean="0"/>
          </a:p>
        </p:txBody>
      </p:sp>
    </p:spTree>
    <p:extLst>
      <p:ext uri="{BB962C8B-B14F-4D97-AF65-F5344CB8AC3E}">
        <p14:creationId xmlns:p14="http://schemas.microsoft.com/office/powerpoint/2010/main" val="2387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Studies on school and teacher effectiveness have demonstrated that teachers and schools have a major impact on how students behave and learn and on how they feel about themselves (Jones</a:t>
            </a:r>
            <a:r>
              <a:rPr lang="en-US" baseline="0" dirty="0" smtClean="0"/>
              <a:t> and Jones, 2010, p. 29)</a:t>
            </a:r>
            <a:r>
              <a:rPr lang="en-US" dirty="0" smtClean="0"/>
              <a:t>.” The</a:t>
            </a:r>
            <a:r>
              <a:rPr lang="en-US" baseline="0" dirty="0" smtClean="0"/>
              <a:t> main function of a formal education is to prepare students for the future (Jones &amp; Jones, 2010). By teaching/modeling life values I am not just creating a safe classroom, I am preparing </a:t>
            </a:r>
            <a:r>
              <a:rPr lang="en-US" baseline="0" dirty="0" smtClean="0"/>
              <a:t>children </a:t>
            </a:r>
            <a:r>
              <a:rPr lang="en-US" baseline="0" dirty="0" smtClean="0"/>
              <a:t>for the future.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12</a:t>
            </a:fld>
            <a:endParaRPr lang="en-US" dirty="0" smtClean="0"/>
          </a:p>
        </p:txBody>
      </p:sp>
    </p:spTree>
    <p:extLst>
      <p:ext uri="{BB962C8B-B14F-4D97-AF65-F5344CB8AC3E}">
        <p14:creationId xmlns:p14="http://schemas.microsoft.com/office/powerpoint/2010/main" val="159629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responding to misbehavior, one of the most important communication skills is to stay calm</a:t>
            </a:r>
            <a:r>
              <a:rPr lang="en-US" baseline="0" dirty="0" smtClean="0"/>
              <a:t> (Jones &amp; Jones, 2010</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13</a:t>
            </a:fld>
            <a:endParaRPr lang="en-US" dirty="0" smtClean="0"/>
          </a:p>
        </p:txBody>
      </p:sp>
    </p:spTree>
    <p:extLst>
      <p:ext uri="{BB962C8B-B14F-4D97-AF65-F5344CB8AC3E}">
        <p14:creationId xmlns:p14="http://schemas.microsoft.com/office/powerpoint/2010/main" val="7183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threatened we become defensive or helpless (Jones</a:t>
            </a:r>
            <a:r>
              <a:rPr lang="en-US" baseline="0" dirty="0" smtClean="0"/>
              <a:t> &amp; Jones, 2010). When I stay calm, not only will it be easier for me to help my students, but it helps reduce inappropriate student responses.</a:t>
            </a:r>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14</a:t>
            </a:fld>
            <a:endParaRPr lang="en-US" dirty="0" smtClean="0"/>
          </a:p>
        </p:txBody>
      </p:sp>
    </p:spTree>
    <p:extLst>
      <p:ext uri="{BB962C8B-B14F-4D97-AF65-F5344CB8AC3E}">
        <p14:creationId xmlns:p14="http://schemas.microsoft.com/office/powerpoint/2010/main" val="2382640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 that are considered “at-risk” have more</a:t>
            </a:r>
            <a:r>
              <a:rPr lang="en-US" baseline="0" dirty="0" smtClean="0"/>
              <a:t> anxiety and stress in their lives, and often lack the skills to appropriately handle their emotions (Bailey, 2001; Jones &amp; Jones, 2010). </a:t>
            </a:r>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15</a:t>
            </a:fld>
            <a:endParaRPr lang="en-US" dirty="0" smtClean="0"/>
          </a:p>
        </p:txBody>
      </p:sp>
    </p:spTree>
    <p:extLst>
      <p:ext uri="{BB962C8B-B14F-4D97-AF65-F5344CB8AC3E}">
        <p14:creationId xmlns:p14="http://schemas.microsoft.com/office/powerpoint/2010/main" val="340593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was investigating</a:t>
            </a:r>
            <a:r>
              <a:rPr lang="en-US" baseline="0" dirty="0" smtClean="0"/>
              <a:t> the Conscious Discipline website, I was impressed by the many teacher tools available (unfortunately, most for purchase), that coordinated with the principles I will be using with my students. These tools, including books and music, could easily be incorporated into our daily activities, supporting life skill development.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16</a:t>
            </a:fld>
            <a:endParaRPr lang="en-US" dirty="0" smtClean="0"/>
          </a:p>
        </p:txBody>
      </p:sp>
    </p:spTree>
    <p:extLst>
      <p:ext uri="{BB962C8B-B14F-4D97-AF65-F5344CB8AC3E}">
        <p14:creationId xmlns:p14="http://schemas.microsoft.com/office/powerpoint/2010/main" val="391001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17</a:t>
            </a:fld>
            <a:endParaRPr lang="en-US" dirty="0" smtClean="0"/>
          </a:p>
        </p:txBody>
      </p:sp>
    </p:spTree>
    <p:extLst>
      <p:ext uri="{BB962C8B-B14F-4D97-AF65-F5344CB8AC3E}">
        <p14:creationId xmlns:p14="http://schemas.microsoft.com/office/powerpoint/2010/main" val="28792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love the visual representations of these techniques, and will be putting them up in my classroom. </a:t>
            </a:r>
            <a:r>
              <a:rPr lang="en-US" baseline="0" dirty="0" smtClean="0"/>
              <a:t>As I am a visual learner, as is my son, I know first hand how important it is to provide visuals. </a:t>
            </a:r>
            <a:r>
              <a:rPr lang="en-US" baseline="0" dirty="0" smtClean="0"/>
              <a:t> I also thought it was easier to include them on a slide instead of trying to explain them. They are included in the free resources on Conscious Discipline website. Assuming my students like they, I will also send them home. I have strived to reference everything I have included in this PowerPoint, especially considering the fact that Bailey’s material in copyrighted.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18</a:t>
            </a:fld>
            <a:endParaRPr lang="en-US" dirty="0" smtClean="0"/>
          </a:p>
        </p:txBody>
      </p:sp>
    </p:spTree>
    <p:extLst>
      <p:ext uri="{BB962C8B-B14F-4D97-AF65-F5344CB8AC3E}">
        <p14:creationId xmlns:p14="http://schemas.microsoft.com/office/powerpoint/2010/main" val="411294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repeatedly</a:t>
            </a:r>
            <a:r>
              <a:rPr lang="en-US" baseline="0" dirty="0" smtClean="0"/>
              <a:t> talking about safety, and the fact that my job is to keep our room safe, I will help my students feel safe. Additionally, when there are conflicts, I can relate them back to the importance of safety.</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19</a:t>
            </a:fld>
            <a:endParaRPr lang="en-US" dirty="0" smtClean="0"/>
          </a:p>
        </p:txBody>
      </p:sp>
    </p:spTree>
    <p:extLst>
      <p:ext uri="{BB962C8B-B14F-4D97-AF65-F5344CB8AC3E}">
        <p14:creationId xmlns:p14="http://schemas.microsoft.com/office/powerpoint/2010/main" val="277950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Before</a:t>
            </a:r>
            <a:r>
              <a:rPr lang="en-US" baseline="0" dirty="0" smtClean="0"/>
              <a:t> beginning my slideshow, I wanted potential viewers to understand what prompted me to learn about </a:t>
            </a:r>
            <a:r>
              <a:rPr lang="en-US" i="1" baseline="0" dirty="0" smtClean="0"/>
              <a:t>Conscious Discipline</a:t>
            </a:r>
            <a:r>
              <a:rPr lang="en-US" baseline="0" dirty="0" smtClean="0"/>
              <a:t> and why I </a:t>
            </a:r>
            <a:r>
              <a:rPr lang="en-US" baseline="0" dirty="0" smtClean="0"/>
              <a:t>was desperate to become a better teacher.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a:t>
            </a:fld>
            <a:endParaRPr lang="en-US" dirty="0" smtClean="0"/>
          </a:p>
        </p:txBody>
      </p:sp>
    </p:spTree>
    <p:extLst>
      <p:ext uri="{BB962C8B-B14F-4D97-AF65-F5344CB8AC3E}">
        <p14:creationId xmlns:p14="http://schemas.microsoft.com/office/powerpoint/2010/main" val="233224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20</a:t>
            </a:fld>
            <a:endParaRPr lang="en-US" dirty="0" smtClean="0"/>
          </a:p>
        </p:txBody>
      </p:sp>
    </p:spTree>
    <p:extLst>
      <p:ext uri="{BB962C8B-B14F-4D97-AF65-F5344CB8AC3E}">
        <p14:creationId xmlns:p14="http://schemas.microsoft.com/office/powerpoint/2010/main" val="132933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Jones</a:t>
            </a:r>
            <a:r>
              <a:rPr lang="en-US" baseline="0" dirty="0" smtClean="0"/>
              <a:t> &amp; Jones (2010) as well as Sprick (2008) discuss the importance of creating routines and rules which are strategically taught to students. Explicit expectations and routines are essential to maintaining a calm, productive, and successful classroom.</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21</a:t>
            </a:fld>
            <a:endParaRPr lang="en-US" dirty="0" smtClean="0"/>
          </a:p>
        </p:txBody>
      </p:sp>
    </p:spTree>
    <p:extLst>
      <p:ext uri="{BB962C8B-B14F-4D97-AF65-F5344CB8AC3E}">
        <p14:creationId xmlns:p14="http://schemas.microsoft.com/office/powerpoint/2010/main" val="3114228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22</a:t>
            </a:fld>
            <a:endParaRPr lang="en-US" dirty="0" smtClean="0"/>
          </a:p>
        </p:txBody>
      </p:sp>
    </p:spTree>
    <p:extLst>
      <p:ext uri="{BB962C8B-B14F-4D97-AF65-F5344CB8AC3E}">
        <p14:creationId xmlns:p14="http://schemas.microsoft.com/office/powerpoint/2010/main" val="337829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Taking</a:t>
            </a:r>
            <a:r>
              <a:rPr lang="en-US" baseline="0" dirty="0" smtClean="0"/>
              <a:t> the time to focus on developing relationships within our school family promote social skills and a positive school environment where students feel accepted.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t>Reading</a:t>
            </a:r>
            <a:r>
              <a:rPr lang="en-US" sz="1200" baseline="0" dirty="0" smtClean="0"/>
              <a:t> of our course text by Jones &amp; Jones (2010) has taught me the following: </a:t>
            </a:r>
            <a:r>
              <a:rPr lang="en-US" sz="1200" dirty="0" smtClean="0"/>
              <a:t>Development of interpersonal relationships increases motivation and relationship as students feel they have positive and supportive relationships. Good peer relationships increases motivation and academic achievement, creates an environment students are comfortable taking risks in, and decreases misbehavior. A positive classroom community is essential to developing the three C’s students need: Connectedness (being known and valued), Competence (being capable), and contribution (being able to exert control).</a:t>
            </a:r>
          </a:p>
        </p:txBody>
      </p:sp>
      <p:sp>
        <p:nvSpPr>
          <p:cNvPr id="4" name="Slide Number Placeholder 3"/>
          <p:cNvSpPr>
            <a:spLocks noGrp="1"/>
          </p:cNvSpPr>
          <p:nvPr>
            <p:ph type="sldNum" sz="quarter" idx="10"/>
          </p:nvPr>
        </p:nvSpPr>
        <p:spPr/>
        <p:txBody>
          <a:bodyPr/>
          <a:lstStyle/>
          <a:p>
            <a:fld id="{CA077768-21C8-4125-A345-258E48D2EED0}" type="slidenum">
              <a:rPr lang="en-US" smtClean="0"/>
              <a:pPr/>
              <a:t>23</a:t>
            </a:fld>
            <a:endParaRPr lang="en-US" dirty="0" smtClean="0"/>
          </a:p>
        </p:txBody>
      </p:sp>
    </p:spTree>
    <p:extLst>
      <p:ext uri="{BB962C8B-B14F-4D97-AF65-F5344CB8AC3E}">
        <p14:creationId xmlns:p14="http://schemas.microsoft.com/office/powerpoint/2010/main" val="2178521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explicit comments allows children to understand what it was they</a:t>
            </a:r>
            <a:r>
              <a:rPr lang="en-US" baseline="0" dirty="0" smtClean="0"/>
              <a:t> did that was helpful, and allows them to take responsibility for their actions (Jones &amp; Jones, 2010).</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24</a:t>
            </a:fld>
            <a:endParaRPr lang="en-US" dirty="0" smtClean="0"/>
          </a:p>
        </p:txBody>
      </p:sp>
    </p:spTree>
    <p:extLst>
      <p:ext uri="{BB962C8B-B14F-4D97-AF65-F5344CB8AC3E}">
        <p14:creationId xmlns:p14="http://schemas.microsoft.com/office/powerpoint/2010/main" val="137784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Descriptive praise provides </a:t>
            </a:r>
            <a:r>
              <a:rPr lang="en-US" dirty="0" smtClean="0"/>
              <a:t>encouragement and acceptance without judging behavior. By</a:t>
            </a:r>
            <a:r>
              <a:rPr lang="en-US" baseline="0" dirty="0" smtClean="0"/>
              <a:t> not judging children, I am helping them to become intrinsically motivated, and responsible for themselves. In the past, I would say things such as, “I like the way Kylie is sitting on the rug.” I now realize that </a:t>
            </a:r>
            <a:r>
              <a:rPr lang="en-US" baseline="0" dirty="0" smtClean="0"/>
              <a:t>by wording my praise like that, I gave the impression I liked her because she was sitting nicely.  </a:t>
            </a:r>
            <a:r>
              <a:rPr lang="en-US" baseline="0" dirty="0" smtClean="0"/>
              <a:t>By using encouragement, I model unconditional acceptance of my students.</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25</a:t>
            </a:fld>
            <a:endParaRPr lang="en-US" dirty="0" smtClean="0"/>
          </a:p>
        </p:txBody>
      </p:sp>
    </p:spTree>
    <p:extLst>
      <p:ext uri="{BB962C8B-B14F-4D97-AF65-F5344CB8AC3E}">
        <p14:creationId xmlns:p14="http://schemas.microsoft.com/office/powerpoint/2010/main" val="287853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Allowing </a:t>
            </a:r>
            <a:r>
              <a:rPr lang="en-US" dirty="0" smtClean="0"/>
              <a:t>mistakes to be a learning tool, my students</a:t>
            </a:r>
            <a:r>
              <a:rPr lang="en-US" baseline="0" dirty="0" smtClean="0"/>
              <a:t> will learn that their actions have a cause/effect relationship. They will learn ways to fix problems as well as ways to make the best </a:t>
            </a:r>
            <a:r>
              <a:rPr lang="en-US" baseline="0" dirty="0" smtClean="0"/>
              <a:t>of a hard situation.</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26</a:t>
            </a:fld>
            <a:endParaRPr lang="en-US" dirty="0" smtClean="0"/>
          </a:p>
        </p:txBody>
      </p:sp>
    </p:spTree>
    <p:extLst>
      <p:ext uri="{BB962C8B-B14F-4D97-AF65-F5344CB8AC3E}">
        <p14:creationId xmlns:p14="http://schemas.microsoft.com/office/powerpoint/2010/main" val="555151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 on school and teacher effectiveness have demonstrated that teachers and schools have a major impact on how students behave and learn and on how they feel about themselves (Jones</a:t>
            </a:r>
            <a:r>
              <a:rPr lang="en-US" baseline="0" dirty="0" smtClean="0"/>
              <a:t> and Jones, 2010, p. 29)</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27</a:t>
            </a:fld>
            <a:endParaRPr lang="en-US" dirty="0" smtClean="0"/>
          </a:p>
        </p:txBody>
      </p:sp>
    </p:spTree>
    <p:extLst>
      <p:ext uri="{BB962C8B-B14F-4D97-AF65-F5344CB8AC3E}">
        <p14:creationId xmlns:p14="http://schemas.microsoft.com/office/powerpoint/2010/main" val="81041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28</a:t>
            </a:fld>
            <a:endParaRPr lang="en-US" dirty="0" smtClean="0"/>
          </a:p>
        </p:txBody>
      </p:sp>
    </p:spTree>
    <p:extLst>
      <p:ext uri="{BB962C8B-B14F-4D97-AF65-F5344CB8AC3E}">
        <p14:creationId xmlns:p14="http://schemas.microsoft.com/office/powerpoint/2010/main" val="1846353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29</a:t>
            </a:fld>
            <a:endParaRPr lang="en-US" dirty="0" smtClean="0"/>
          </a:p>
        </p:txBody>
      </p:sp>
    </p:spTree>
    <p:extLst>
      <p:ext uri="{BB962C8B-B14F-4D97-AF65-F5344CB8AC3E}">
        <p14:creationId xmlns:p14="http://schemas.microsoft.com/office/powerpoint/2010/main" val="134952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Teaching in</a:t>
            </a:r>
            <a:r>
              <a:rPr lang="en-US" baseline="0" dirty="0" smtClean="0"/>
              <a:t> a GSRP program, I get the opportunity to meet students’ families during home visits before school starts. During my visits, many parents are excited their child will be coming to school because they don’t get to play with other kids. “It is imperative to develop skills that will assist you in increasing the frequency with which students who have a history of challenging adult requests will respond calmly and reasonably to your reasonable and professionally presented requests (Jones &amp; Jones, 2010, p. 299).”</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a:t>
            </a:fld>
            <a:endParaRPr lang="en-US" dirty="0" smtClean="0"/>
          </a:p>
        </p:txBody>
      </p:sp>
    </p:spTree>
    <p:extLst>
      <p:ext uri="{BB962C8B-B14F-4D97-AF65-F5344CB8AC3E}">
        <p14:creationId xmlns:p14="http://schemas.microsoft.com/office/powerpoint/2010/main" val="2283820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30</a:t>
            </a:fld>
            <a:endParaRPr lang="en-US" dirty="0" smtClean="0"/>
          </a:p>
        </p:txBody>
      </p:sp>
    </p:spTree>
    <p:extLst>
      <p:ext uri="{BB962C8B-B14F-4D97-AF65-F5344CB8AC3E}">
        <p14:creationId xmlns:p14="http://schemas.microsoft.com/office/powerpoint/2010/main" val="3728417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following this technique I teach my students to appropriately stand up for themselves, while also giving support to students who need it. It is important to model the words for my students, not just tell them to use “their words”.</a:t>
            </a:r>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31</a:t>
            </a:fld>
            <a:endParaRPr lang="en-US" dirty="0" smtClean="0"/>
          </a:p>
        </p:txBody>
      </p:sp>
    </p:spTree>
    <p:extLst>
      <p:ext uri="{BB962C8B-B14F-4D97-AF65-F5344CB8AC3E}">
        <p14:creationId xmlns:p14="http://schemas.microsoft.com/office/powerpoint/2010/main" val="225073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Jones &amp; Jones (2010), giving choices helps children feel competent. I have used choices in the past with my students, and have found it beneficial. However, I did not always give two positive. Based on Bailey’s (2001) description of using choices, I now realize that by giving a child one positive and one negative, wasn’t really giving them choices, I was manipulating them.</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32</a:t>
            </a:fld>
            <a:endParaRPr lang="en-US" dirty="0" smtClean="0"/>
          </a:p>
        </p:txBody>
      </p:sp>
    </p:spTree>
    <p:extLst>
      <p:ext uri="{BB962C8B-B14F-4D97-AF65-F5344CB8AC3E}">
        <p14:creationId xmlns:p14="http://schemas.microsoft.com/office/powerpoint/2010/main" val="3139639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internet turns </a:t>
            </a:r>
            <a:r>
              <a:rPr lang="en-US" dirty="0" smtClean="0"/>
              <a:t>problems</a:t>
            </a:r>
            <a:r>
              <a:rPr lang="en-US" baseline="0" dirty="0" smtClean="0"/>
              <a:t> into teaching moments, </a:t>
            </a:r>
            <a:r>
              <a:rPr lang="en-US" baseline="0" dirty="0" smtClean="0"/>
              <a:t>fostering </a:t>
            </a:r>
            <a:r>
              <a:rPr lang="en-US" baseline="0" dirty="0" smtClean="0"/>
              <a:t>security, responsibility, accepts diversity, </a:t>
            </a:r>
            <a:r>
              <a:rPr lang="en-US" baseline="0" dirty="0" smtClean="0"/>
              <a:t>acceptance.   I felt Bailey’s strategy of positive intent had similar components to the step in a Functional Behavior Assessment where you develop a theory about the function of a child’s behavior. Though a much simpler procedure, both involve considering why a child is behaving a specific way, and using that information to help the child develop an appropriate way of attending to their need.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34</a:t>
            </a:fld>
            <a:endParaRPr lang="en-US" dirty="0" smtClean="0"/>
          </a:p>
        </p:txBody>
      </p:sp>
    </p:spTree>
    <p:extLst>
      <p:ext uri="{BB962C8B-B14F-4D97-AF65-F5344CB8AC3E}">
        <p14:creationId xmlns:p14="http://schemas.microsoft.com/office/powerpoint/2010/main" val="400248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on my project, I realized my vision was larger than I had anticipated. Unsure of how to proceed, I continued to work on it, focusing on the areas I felt were the most important. Unfortunately, skill 6 is not receiving as much attention as I am out of time. I do plan to finish it for my own use.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35</a:t>
            </a:fld>
            <a:endParaRPr lang="en-US" dirty="0" smtClean="0"/>
          </a:p>
        </p:txBody>
      </p:sp>
    </p:spTree>
    <p:extLst>
      <p:ext uri="{BB962C8B-B14F-4D97-AF65-F5344CB8AC3E}">
        <p14:creationId xmlns:p14="http://schemas.microsoft.com/office/powerpoint/2010/main" val="773834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36</a:t>
            </a:fld>
            <a:endParaRPr lang="en-US" dirty="0" smtClean="0"/>
          </a:p>
        </p:txBody>
      </p:sp>
    </p:spTree>
    <p:extLst>
      <p:ext uri="{BB962C8B-B14F-4D97-AF65-F5344CB8AC3E}">
        <p14:creationId xmlns:p14="http://schemas.microsoft.com/office/powerpoint/2010/main" val="2683908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techniques presented</a:t>
            </a:r>
            <a:r>
              <a:rPr lang="en-US" baseline="0" dirty="0" smtClean="0"/>
              <a:t> for Baily’s consequences in </a:t>
            </a:r>
            <a:r>
              <a:rPr lang="en-US" i="1" baseline="0" dirty="0" smtClean="0"/>
              <a:t>Conscious Discipline  </a:t>
            </a:r>
            <a:r>
              <a:rPr lang="en-US" baseline="0" dirty="0" smtClean="0"/>
              <a:t>meet the guidelines Sprick says are necessary to effectively correct misbehavior: Changes the future occurrence of the behavior. Does not disrupt other students. Treats the student who misbehaved with dignity and respect. Does not reduce the student’s motivation to exhibit positive behaviors.</a:t>
            </a:r>
          </a:p>
          <a:p>
            <a:r>
              <a:rPr lang="en-US" baseline="0" dirty="0" smtClean="0"/>
              <a:t>Does not jeopardize the positive relationship you have worked to establish with the student. </a:t>
            </a:r>
            <a:r>
              <a:rPr lang="en-US" baseline="0" dirty="0" smtClean="0"/>
              <a:t>(Champs, 2009, p. 359)</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37</a:t>
            </a:fld>
            <a:endParaRPr lang="en-US" dirty="0" smtClean="0"/>
          </a:p>
        </p:txBody>
      </p:sp>
    </p:spTree>
    <p:extLst>
      <p:ext uri="{BB962C8B-B14F-4D97-AF65-F5344CB8AC3E}">
        <p14:creationId xmlns:p14="http://schemas.microsoft.com/office/powerpoint/2010/main" val="4288655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38</a:t>
            </a:fld>
            <a:endParaRPr lang="en-US" dirty="0" smtClean="0"/>
          </a:p>
        </p:txBody>
      </p:sp>
    </p:spTree>
    <p:extLst>
      <p:ext uri="{BB962C8B-B14F-4D97-AF65-F5344CB8AC3E}">
        <p14:creationId xmlns:p14="http://schemas.microsoft.com/office/powerpoint/2010/main" val="1169193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r>
              <a:rPr lang="en-US" baseline="0" dirty="0" smtClean="0"/>
              <a:t> (2001) and Jones &amp; Jones (2010) both acknowledge the importance of going to the victim first before acknowledging the aggressor to deter bullying.</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39</a:t>
            </a:fld>
            <a:endParaRPr lang="en-US" dirty="0" smtClean="0"/>
          </a:p>
        </p:txBody>
      </p:sp>
    </p:spTree>
    <p:extLst>
      <p:ext uri="{BB962C8B-B14F-4D97-AF65-F5344CB8AC3E}">
        <p14:creationId xmlns:p14="http://schemas.microsoft.com/office/powerpoint/2010/main" val="991498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40</a:t>
            </a:fld>
            <a:endParaRPr lang="en-US" dirty="0" smtClean="0"/>
          </a:p>
        </p:txBody>
      </p:sp>
    </p:spTree>
    <p:extLst>
      <p:ext uri="{BB962C8B-B14F-4D97-AF65-F5344CB8AC3E}">
        <p14:creationId xmlns:p14="http://schemas.microsoft.com/office/powerpoint/2010/main" val="60334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In order to understand</a:t>
            </a:r>
            <a:r>
              <a:rPr lang="en-US" baseline="0" dirty="0" smtClean="0"/>
              <a:t> the approaches I will be implementing into my classroom, it is important to understand that misbehavior is due to a skill deficit.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a:t>
            </a:fld>
            <a:endParaRPr lang="en-US" dirty="0" smtClean="0"/>
          </a:p>
        </p:txBody>
      </p:sp>
    </p:spTree>
    <p:extLst>
      <p:ext uri="{BB962C8B-B14F-4D97-AF65-F5344CB8AC3E}">
        <p14:creationId xmlns:p14="http://schemas.microsoft.com/office/powerpoint/2010/main" val="2724032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41</a:t>
            </a:fld>
            <a:endParaRPr lang="en-US" dirty="0" smtClean="0"/>
          </a:p>
        </p:txBody>
      </p:sp>
    </p:spTree>
    <p:extLst>
      <p:ext uri="{BB962C8B-B14F-4D97-AF65-F5344CB8AC3E}">
        <p14:creationId xmlns:p14="http://schemas.microsoft.com/office/powerpoint/2010/main" val="155276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42</a:t>
            </a:fld>
            <a:endParaRPr lang="en-US" dirty="0" smtClean="0"/>
          </a:p>
        </p:txBody>
      </p:sp>
    </p:spTree>
    <p:extLst>
      <p:ext uri="{BB962C8B-B14F-4D97-AF65-F5344CB8AC3E}">
        <p14:creationId xmlns:p14="http://schemas.microsoft.com/office/powerpoint/2010/main" val="1225144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past school year,</a:t>
            </a:r>
            <a:r>
              <a:rPr lang="en-US" baseline="0" dirty="0" smtClean="0"/>
              <a:t> in our grade level P.L.C.'s, we created a “Pre-K Must Knows” sheet and a report card to give parents based on the objectives in Creative Curriculum. As we worked on assessments, we realized that the objectives were very subjective. This year, using the alignment tool, it will be easier to evaluate my students consistently, as I can consider how they respond to the strategies that I have integrated into our classroom. </a:t>
            </a:r>
            <a:r>
              <a:rPr lang="en-US" dirty="0" smtClean="0"/>
              <a:t>When </a:t>
            </a:r>
            <a:r>
              <a:rPr lang="en-US" dirty="0" smtClean="0"/>
              <a:t>I first started at my job, I</a:t>
            </a:r>
            <a:r>
              <a:rPr lang="en-US" baseline="0" dirty="0" smtClean="0"/>
              <a:t> indicated to my supervisor that I wanted to use ideas in </a:t>
            </a:r>
            <a:r>
              <a:rPr lang="en-US" i="1" baseline="0" dirty="0" smtClean="0"/>
              <a:t>Champs</a:t>
            </a:r>
            <a:r>
              <a:rPr lang="en-US" baseline="0" dirty="0" smtClean="0"/>
              <a:t>. This suggestion did not go over well by her. She told me I needed to use Positive Behavior Supports as we had just received (very minimal) training in it. At the time I didn’t realize that </a:t>
            </a:r>
            <a:r>
              <a:rPr lang="en-US" i="1" baseline="0" dirty="0" smtClean="0"/>
              <a:t>Champs</a:t>
            </a:r>
            <a:r>
              <a:rPr lang="en-US" baseline="0" dirty="0" smtClean="0"/>
              <a:t> was a research based PBS model, or I would have defended myself.  Based on that experience, I know that if I am planning to implement a specific program, it will be imperative that I show it can be used within the framework that is already in place for our program. </a:t>
            </a:r>
            <a:r>
              <a:rPr lang="en-US" baseline="0" dirty="0" smtClean="0"/>
              <a:t> </a:t>
            </a:r>
            <a:r>
              <a:rPr lang="en-US" dirty="0" smtClean="0"/>
              <a:t>I debated if I should only</a:t>
            </a:r>
            <a:r>
              <a:rPr lang="en-US" baseline="0" dirty="0" smtClean="0"/>
              <a:t> include one slide indicating how Creative Curriculum and Conscious Discipline aligned. I decided I would include all of them, so that I had them available to show that they aligned consistently throughout the objectives.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43</a:t>
            </a:fld>
            <a:endParaRPr lang="en-US" dirty="0" smtClean="0"/>
          </a:p>
        </p:txBody>
      </p:sp>
    </p:spTree>
    <p:extLst>
      <p:ext uri="{BB962C8B-B14F-4D97-AF65-F5344CB8AC3E}">
        <p14:creationId xmlns:p14="http://schemas.microsoft.com/office/powerpoint/2010/main" val="2668615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44</a:t>
            </a:fld>
            <a:endParaRPr lang="en-US" dirty="0" smtClean="0"/>
          </a:p>
        </p:txBody>
      </p:sp>
    </p:spTree>
    <p:extLst>
      <p:ext uri="{BB962C8B-B14F-4D97-AF65-F5344CB8AC3E}">
        <p14:creationId xmlns:p14="http://schemas.microsoft.com/office/powerpoint/2010/main" val="96844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45</a:t>
            </a:fld>
            <a:endParaRPr lang="en-US" dirty="0" smtClean="0"/>
          </a:p>
        </p:txBody>
      </p:sp>
    </p:spTree>
    <p:extLst>
      <p:ext uri="{BB962C8B-B14F-4D97-AF65-F5344CB8AC3E}">
        <p14:creationId xmlns:p14="http://schemas.microsoft.com/office/powerpoint/2010/main" val="1979176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46</a:t>
            </a:fld>
            <a:endParaRPr lang="en-US" dirty="0" smtClean="0"/>
          </a:p>
        </p:txBody>
      </p:sp>
    </p:spTree>
    <p:extLst>
      <p:ext uri="{BB962C8B-B14F-4D97-AF65-F5344CB8AC3E}">
        <p14:creationId xmlns:p14="http://schemas.microsoft.com/office/powerpoint/2010/main" val="1008174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47</a:t>
            </a:fld>
            <a:endParaRPr lang="en-US" dirty="0" smtClean="0"/>
          </a:p>
        </p:txBody>
      </p:sp>
    </p:spTree>
    <p:extLst>
      <p:ext uri="{BB962C8B-B14F-4D97-AF65-F5344CB8AC3E}">
        <p14:creationId xmlns:p14="http://schemas.microsoft.com/office/powerpoint/2010/main" val="2539444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48</a:t>
            </a:fld>
            <a:endParaRPr lang="en-US" dirty="0" smtClean="0"/>
          </a:p>
        </p:txBody>
      </p:sp>
    </p:spTree>
    <p:extLst>
      <p:ext uri="{BB962C8B-B14F-4D97-AF65-F5344CB8AC3E}">
        <p14:creationId xmlns:p14="http://schemas.microsoft.com/office/powerpoint/2010/main" val="1177118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49</a:t>
            </a:fld>
            <a:endParaRPr lang="en-US" dirty="0" smtClean="0"/>
          </a:p>
        </p:txBody>
      </p:sp>
    </p:spTree>
    <p:extLst>
      <p:ext uri="{BB962C8B-B14F-4D97-AF65-F5344CB8AC3E}">
        <p14:creationId xmlns:p14="http://schemas.microsoft.com/office/powerpoint/2010/main" val="1150630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50</a:t>
            </a:fld>
            <a:endParaRPr lang="en-US" dirty="0" smtClean="0"/>
          </a:p>
        </p:txBody>
      </p:sp>
    </p:spTree>
    <p:extLst>
      <p:ext uri="{BB962C8B-B14F-4D97-AF65-F5344CB8AC3E}">
        <p14:creationId xmlns:p14="http://schemas.microsoft.com/office/powerpoint/2010/main" val="393106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explaining what </a:t>
            </a:r>
            <a:r>
              <a:rPr lang="en-US" baseline="0" dirty="0" smtClean="0"/>
              <a:t>children misbehave, it is also important to understand that research has shown punishment doesn’t typically fix behavior problems.</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a:t>
            </a:fld>
            <a:endParaRPr lang="en-US" dirty="0" smtClean="0"/>
          </a:p>
        </p:txBody>
      </p:sp>
    </p:spTree>
    <p:extLst>
      <p:ext uri="{BB962C8B-B14F-4D97-AF65-F5344CB8AC3E}">
        <p14:creationId xmlns:p14="http://schemas.microsoft.com/office/powerpoint/2010/main" val="4283938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51</a:t>
            </a:fld>
            <a:endParaRPr lang="en-US" dirty="0" smtClean="0"/>
          </a:p>
        </p:txBody>
      </p:sp>
    </p:spTree>
    <p:extLst>
      <p:ext uri="{BB962C8B-B14F-4D97-AF65-F5344CB8AC3E}">
        <p14:creationId xmlns:p14="http://schemas.microsoft.com/office/powerpoint/2010/main" val="3511651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any research, it is important to also consider limitations</a:t>
            </a:r>
            <a:r>
              <a:rPr lang="en-US" baseline="0" dirty="0" smtClean="0"/>
              <a:t> or problems. As I have spent a considerable time researching the program, I have a far better understanding of it then an individual would have by just </a:t>
            </a:r>
            <a:r>
              <a:rPr lang="en-US" baseline="0" dirty="0" smtClean="0"/>
              <a:t>viewing </a:t>
            </a:r>
            <a:r>
              <a:rPr lang="en-US" baseline="0" dirty="0" smtClean="0"/>
              <a:t>my slideshow. In addition, I have had the summer to practice and incorporate Bailey’s self-control principles into my life. As I have used my skills when my children have </a:t>
            </a:r>
            <a:r>
              <a:rPr lang="en-US" baseline="0" dirty="0" smtClean="0"/>
              <a:t>conflicts, </a:t>
            </a:r>
            <a:r>
              <a:rPr lang="en-US" baseline="0" dirty="0" smtClean="0"/>
              <a:t>I have noticed that it can be difficult to incorporate the techniques when my husband is not using them.</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52</a:t>
            </a:fld>
            <a:endParaRPr lang="en-US" dirty="0" smtClean="0"/>
          </a:p>
        </p:txBody>
      </p:sp>
    </p:spTree>
    <p:extLst>
      <p:ext uri="{BB962C8B-B14F-4D97-AF65-F5344CB8AC3E}">
        <p14:creationId xmlns:p14="http://schemas.microsoft.com/office/powerpoint/2010/main" val="3688785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53</a:t>
            </a:fld>
            <a:endParaRPr lang="en-US" dirty="0" smtClean="0"/>
          </a:p>
        </p:txBody>
      </p:sp>
    </p:spTree>
    <p:extLst>
      <p:ext uri="{BB962C8B-B14F-4D97-AF65-F5344CB8AC3E}">
        <p14:creationId xmlns:p14="http://schemas.microsoft.com/office/powerpoint/2010/main" val="2789904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54</a:t>
            </a:fld>
            <a:endParaRPr lang="en-US" dirty="0" smtClean="0"/>
          </a:p>
        </p:txBody>
      </p:sp>
    </p:spTree>
    <p:extLst>
      <p:ext uri="{BB962C8B-B14F-4D97-AF65-F5344CB8AC3E}">
        <p14:creationId xmlns:p14="http://schemas.microsoft.com/office/powerpoint/2010/main" val="344340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was impressed by the many considerations Bailey took into account when developing </a:t>
            </a:r>
            <a:r>
              <a:rPr lang="en-US" i="1" baseline="0" dirty="0" smtClean="0"/>
              <a:t>Conscious Discipline</a:t>
            </a:r>
            <a:r>
              <a:rPr lang="en-US" baseline="0" dirty="0" smtClean="0"/>
              <a:t>. </a:t>
            </a:r>
            <a:r>
              <a:rPr lang="en-US" dirty="0" smtClean="0"/>
              <a:t>In</a:t>
            </a:r>
            <a:r>
              <a:rPr lang="en-US" baseline="0" dirty="0" smtClean="0"/>
              <a:t> the past I have incorporated social skill instruction through the use of books, but it wasn't enough. Due </a:t>
            </a:r>
            <a:r>
              <a:rPr lang="en-US" baseline="0" dirty="0" smtClean="0"/>
              <a:t>to the population I serve, I</a:t>
            </a:r>
            <a:r>
              <a:rPr lang="en-US" dirty="0" smtClean="0"/>
              <a:t> have learned I need to intertwine social skills and classroom management throughout my whole classroom to help my students achieve self-regulation and social </a:t>
            </a:r>
            <a:r>
              <a:rPr lang="en-US" dirty="0" smtClean="0"/>
              <a:t>skills</a:t>
            </a:r>
            <a:r>
              <a:rPr lang="en-US" dirty="0" smtClean="0"/>
              <a:t>. </a:t>
            </a:r>
            <a:r>
              <a:rPr lang="en-US" dirty="0" smtClean="0"/>
              <a:t>Teaching </a:t>
            </a:r>
            <a:r>
              <a:rPr lang="en-US" dirty="0" smtClean="0"/>
              <a:t>them specifically how to interact and communicate will give them the skills they will need to work together in the future.</a:t>
            </a:r>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6</a:t>
            </a:fld>
            <a:endParaRPr lang="en-US" dirty="0" smtClean="0"/>
          </a:p>
        </p:txBody>
      </p:sp>
    </p:spTree>
    <p:extLst>
      <p:ext uri="{BB962C8B-B14F-4D97-AF65-F5344CB8AC3E}">
        <p14:creationId xmlns:p14="http://schemas.microsoft.com/office/powerpoint/2010/main" val="403775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implementing a classroom management program or technique, it is important to consider its validity. In my case, I </a:t>
            </a:r>
            <a:r>
              <a:rPr lang="en-US" baseline="0" dirty="0" smtClean="0"/>
              <a:t>spoke </a:t>
            </a:r>
            <a:r>
              <a:rPr lang="en-US" baseline="0" dirty="0" smtClean="0"/>
              <a:t>with </a:t>
            </a:r>
            <a:r>
              <a:rPr lang="en-US" baseline="0" dirty="0" smtClean="0"/>
              <a:t>two colleagues, </a:t>
            </a:r>
            <a:r>
              <a:rPr lang="en-US" baseline="0" dirty="0" smtClean="0"/>
              <a:t>and my course instructor. </a:t>
            </a:r>
            <a:r>
              <a:rPr lang="en-US" baseline="0" dirty="0" smtClean="0"/>
              <a:t>Additionally, I </a:t>
            </a:r>
            <a:r>
              <a:rPr lang="en-US" baseline="0" dirty="0" smtClean="0"/>
              <a:t>also searched for journal articles that were written from an unbiased opinion.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7</a:t>
            </a:fld>
            <a:endParaRPr lang="en-US" dirty="0" smtClean="0"/>
          </a:p>
        </p:txBody>
      </p:sp>
    </p:spTree>
    <p:extLst>
      <p:ext uri="{BB962C8B-B14F-4D97-AF65-F5344CB8AC3E}">
        <p14:creationId xmlns:p14="http://schemas.microsoft.com/office/powerpoint/2010/main" val="130429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continued my search for </a:t>
            </a:r>
            <a:r>
              <a:rPr lang="en-US" dirty="0" smtClean="0"/>
              <a:t>information</a:t>
            </a:r>
            <a:r>
              <a:rPr lang="en-US" baseline="0" dirty="0" smtClean="0"/>
              <a:t>,</a:t>
            </a:r>
            <a:r>
              <a:rPr lang="en-US" dirty="0" smtClean="0"/>
              <a:t> </a:t>
            </a:r>
            <a:r>
              <a:rPr lang="en-US" baseline="0" dirty="0" smtClean="0"/>
              <a:t>I came across Bailey’s article </a:t>
            </a:r>
            <a:r>
              <a:rPr lang="en-US" sz="1200" i="1" dirty="0" smtClean="0"/>
              <a:t>The Theoretical and Scientific Basis of Conscious Discipline.</a:t>
            </a:r>
            <a:r>
              <a:rPr lang="en-US" sz="1200" i="1" baseline="0" dirty="0" smtClean="0"/>
              <a:t> </a:t>
            </a:r>
            <a:r>
              <a:rPr lang="en-US" sz="1200" i="0" baseline="0" dirty="0" smtClean="0"/>
              <a:t>Through her </a:t>
            </a:r>
            <a:r>
              <a:rPr lang="en-US" sz="1200" i="0" u="none" baseline="0" dirty="0" smtClean="0"/>
              <a:t>explicit connections between the theorists and </a:t>
            </a:r>
            <a:r>
              <a:rPr lang="en-US" sz="1200" i="1" u="none" baseline="0" dirty="0" smtClean="0"/>
              <a:t>Conscious Discipline</a:t>
            </a:r>
            <a:r>
              <a:rPr lang="en-US" sz="1200" i="0" u="none" baseline="0" dirty="0" smtClean="0"/>
              <a:t>, </a:t>
            </a:r>
            <a:r>
              <a:rPr lang="en-US" sz="1200" i="0" u="none" baseline="0" dirty="0" smtClean="0"/>
              <a:t>I realized she based her program on many of the same </a:t>
            </a:r>
            <a:r>
              <a:rPr lang="en-US" sz="1200" i="0" u="none" baseline="0" dirty="0" smtClean="0"/>
              <a:t>theories that were used in the development of the Jones &amp; Jones text (</a:t>
            </a:r>
            <a:r>
              <a:rPr lang="en-US" dirty="0" smtClean="0"/>
              <a:t>2010) I read for my class. </a:t>
            </a:r>
          </a:p>
        </p:txBody>
      </p:sp>
      <p:sp>
        <p:nvSpPr>
          <p:cNvPr id="4" name="Slide Number Placeholder 3"/>
          <p:cNvSpPr>
            <a:spLocks noGrp="1"/>
          </p:cNvSpPr>
          <p:nvPr>
            <p:ph type="sldNum" sz="quarter" idx="10"/>
          </p:nvPr>
        </p:nvSpPr>
        <p:spPr/>
        <p:txBody>
          <a:bodyPr/>
          <a:lstStyle/>
          <a:p>
            <a:fld id="{CA077768-21C8-4125-A345-258E48D2EED0}" type="slidenum">
              <a:rPr lang="en-US" smtClean="0"/>
              <a:pPr/>
              <a:t>8</a:t>
            </a:fld>
            <a:endParaRPr lang="en-US" dirty="0" smtClean="0"/>
          </a:p>
        </p:txBody>
      </p:sp>
    </p:spTree>
    <p:extLst>
      <p:ext uri="{BB962C8B-B14F-4D97-AF65-F5344CB8AC3E}">
        <p14:creationId xmlns:p14="http://schemas.microsoft.com/office/powerpoint/2010/main" val="222632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9</a:t>
            </a:fld>
            <a:endParaRPr lang="en-US" dirty="0" smtClean="0"/>
          </a:p>
        </p:txBody>
      </p:sp>
    </p:spTree>
    <p:extLst>
      <p:ext uri="{BB962C8B-B14F-4D97-AF65-F5344CB8AC3E}">
        <p14:creationId xmlns:p14="http://schemas.microsoft.com/office/powerpoint/2010/main" val="116166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7/16/2012</a:t>
            </a:fld>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7/16/2012</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dirty="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By Sarah Weston, July 2012</a:t>
            </a:r>
            <a:endParaRPr lang="en-US" dirty="0"/>
          </a:p>
        </p:txBody>
      </p:sp>
      <p:sp>
        <p:nvSpPr>
          <p:cNvPr id="3" name="Title 2"/>
          <p:cNvSpPr>
            <a:spLocks noGrp="1"/>
          </p:cNvSpPr>
          <p:nvPr>
            <p:ph type="ctrTitle"/>
          </p:nvPr>
        </p:nvSpPr>
        <p:spPr/>
        <p:txBody>
          <a:bodyPr>
            <a:normAutofit fontScale="90000"/>
          </a:bodyPr>
          <a:lstStyle/>
          <a:p>
            <a:r>
              <a:rPr lang="en-US" dirty="0"/>
              <a:t>Incorporating “</a:t>
            </a:r>
            <a:r>
              <a:rPr lang="en-US" i="1" dirty="0"/>
              <a:t>Conscious Discipline</a:t>
            </a:r>
            <a:r>
              <a:rPr lang="en-US" dirty="0"/>
              <a:t>”</a:t>
            </a:r>
            <a:br>
              <a:rPr lang="en-US" dirty="0"/>
            </a:br>
            <a:r>
              <a:rPr lang="en-US" dirty="0"/>
              <a:t>Into </a:t>
            </a:r>
            <a:r>
              <a:rPr lang="en-US" dirty="0" smtClean="0"/>
              <a:t>My Classroom Management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762000"/>
            <a:ext cx="1781175" cy="23749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866" y="5029200"/>
            <a:ext cx="1861235" cy="1399804"/>
          </a:xfrm>
          <a:prstGeom prst="rect">
            <a:avLst/>
          </a:prstGeom>
        </p:spPr>
      </p:pic>
    </p:spTree>
    <p:extLst>
      <p:ext uri="{BB962C8B-B14F-4D97-AF65-F5344CB8AC3E}">
        <p14:creationId xmlns:p14="http://schemas.microsoft.com/office/powerpoint/2010/main" val="3230295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00200"/>
            <a:ext cx="8305800" cy="5029200"/>
          </a:xfrm>
        </p:spPr>
        <p:txBody>
          <a:bodyPr>
            <a:normAutofit lnSpcReduction="10000"/>
          </a:bodyPr>
          <a:lstStyle/>
          <a:p>
            <a:pPr marL="514350" indent="-514350">
              <a:buFont typeface="+mj-lt"/>
              <a:buAutoNum type="arabicPeriod"/>
            </a:pPr>
            <a:r>
              <a:rPr lang="en-US" dirty="0" smtClean="0"/>
              <a:t>Power </a:t>
            </a:r>
            <a:r>
              <a:rPr lang="en-US" dirty="0"/>
              <a:t>of Perception: No one can make you mad without your permission</a:t>
            </a:r>
          </a:p>
          <a:p>
            <a:pPr marL="514350" indent="-514350">
              <a:buFont typeface="+mj-lt"/>
              <a:buAutoNum type="arabicPeriod"/>
            </a:pPr>
            <a:r>
              <a:rPr lang="en-US" dirty="0"/>
              <a:t>Power of Unity: We are all in this together</a:t>
            </a:r>
          </a:p>
          <a:p>
            <a:pPr marL="514350" indent="-514350">
              <a:buFont typeface="+mj-lt"/>
              <a:buAutoNum type="arabicPeriod"/>
            </a:pPr>
            <a:r>
              <a:rPr lang="en-US" dirty="0"/>
              <a:t>Power of Attention: What you focus on, you get more of </a:t>
            </a:r>
          </a:p>
          <a:p>
            <a:pPr marL="514350" indent="-514350">
              <a:buFont typeface="+mj-lt"/>
              <a:buAutoNum type="arabicPeriod"/>
            </a:pPr>
            <a:r>
              <a:rPr lang="en-US" dirty="0"/>
              <a:t>Power of Free Will: The only person you can make change is yourself</a:t>
            </a:r>
          </a:p>
          <a:p>
            <a:pPr marL="514350" indent="-514350">
              <a:buFont typeface="+mj-lt"/>
              <a:buAutoNum type="arabicPeriod"/>
            </a:pPr>
            <a:r>
              <a:rPr lang="en-US" dirty="0"/>
              <a:t>Power of Love: See the best in others</a:t>
            </a:r>
          </a:p>
          <a:p>
            <a:pPr marL="514350" indent="-514350">
              <a:buFont typeface="+mj-lt"/>
              <a:buAutoNum type="arabicPeriod"/>
            </a:pPr>
            <a:r>
              <a:rPr lang="en-US" dirty="0"/>
              <a:t>Power of Acceptance: The moment is as it is</a:t>
            </a:r>
          </a:p>
          <a:p>
            <a:pPr marL="514350" indent="-514350">
              <a:buFont typeface="+mj-lt"/>
              <a:buAutoNum type="arabicPeriod"/>
            </a:pPr>
            <a:r>
              <a:rPr lang="en-US" dirty="0"/>
              <a:t>Power of Intention: Conflict is an opportunity to </a:t>
            </a:r>
            <a:r>
              <a:rPr lang="en-US" dirty="0" smtClean="0"/>
              <a:t>teach</a:t>
            </a:r>
          </a:p>
          <a:p>
            <a:pPr marL="0" indent="0" algn="l" rtl="0">
              <a:buNone/>
            </a:pPr>
            <a:r>
              <a:rPr lang="en-US" dirty="0"/>
              <a:t>(Bailey, </a:t>
            </a:r>
            <a:r>
              <a:rPr lang="en-US" dirty="0" smtClean="0"/>
              <a:t>2001</a:t>
            </a:r>
            <a:r>
              <a:rPr lang="en-US" dirty="0"/>
              <a:t>, </a:t>
            </a:r>
            <a:r>
              <a:rPr lang="en-US" dirty="0" smtClean="0"/>
              <a:t>pp</a:t>
            </a:r>
            <a:r>
              <a:rPr lang="en-US" dirty="0"/>
              <a:t>. 14-15)</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Seven </a:t>
            </a:r>
            <a:r>
              <a:rPr lang="en-US" dirty="0" smtClean="0"/>
              <a:t>Powers for Self </a:t>
            </a:r>
            <a:r>
              <a:rPr lang="en-US" dirty="0" smtClean="0"/>
              <a:t>Control</a:t>
            </a:r>
            <a:endParaRPr lang="en-US" dirty="0"/>
          </a:p>
        </p:txBody>
      </p:sp>
    </p:spTree>
    <p:extLst>
      <p:ext uri="{BB962C8B-B14F-4D97-AF65-F5344CB8AC3E}">
        <p14:creationId xmlns:p14="http://schemas.microsoft.com/office/powerpoint/2010/main" val="35068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524000"/>
            <a:ext cx="8229600" cy="4525963"/>
          </a:xfrm>
        </p:spPr>
        <p:txBody>
          <a:bodyPr>
            <a:normAutofit/>
          </a:bodyPr>
          <a:lstStyle/>
          <a:p>
            <a:pPr marL="514350" indent="-514350">
              <a:buFont typeface="+mj-lt"/>
              <a:buAutoNum type="arabicPeriod"/>
            </a:pPr>
            <a:r>
              <a:rPr lang="en-US" dirty="0" smtClean="0"/>
              <a:t>Composure</a:t>
            </a:r>
            <a:r>
              <a:rPr lang="en-US" dirty="0" smtClean="0"/>
              <a:t>: Becoming the person you want children to </a:t>
            </a:r>
            <a:r>
              <a:rPr lang="en-US" dirty="0" smtClean="0"/>
              <a:t>be</a:t>
            </a:r>
            <a:endParaRPr lang="en-US" dirty="0" smtClean="0"/>
          </a:p>
          <a:p>
            <a:pPr marL="514350" indent="-514350">
              <a:buFont typeface="+mj-lt"/>
              <a:buAutoNum type="arabicPeriod"/>
            </a:pPr>
            <a:r>
              <a:rPr lang="en-US" dirty="0" smtClean="0"/>
              <a:t>Encouragement</a:t>
            </a:r>
            <a:r>
              <a:rPr lang="en-US" dirty="0" smtClean="0"/>
              <a:t>: Building a school </a:t>
            </a:r>
            <a:r>
              <a:rPr lang="en-US" dirty="0" smtClean="0"/>
              <a:t>family</a:t>
            </a:r>
          </a:p>
          <a:p>
            <a:pPr marL="514350" indent="-514350">
              <a:buFont typeface="+mj-lt"/>
              <a:buAutoNum type="arabicPeriod"/>
            </a:pPr>
            <a:r>
              <a:rPr lang="en-US" dirty="0" smtClean="0"/>
              <a:t> Assertiveness</a:t>
            </a:r>
            <a:r>
              <a:rPr lang="en-US" dirty="0" smtClean="0"/>
              <a:t>: Saying “no” and being </a:t>
            </a:r>
            <a:r>
              <a:rPr lang="en-US" dirty="0" smtClean="0"/>
              <a:t>heard</a:t>
            </a:r>
            <a:endParaRPr lang="en-US" dirty="0" smtClean="0"/>
          </a:p>
          <a:p>
            <a:pPr marL="514350" indent="-514350">
              <a:buFont typeface="+mj-lt"/>
              <a:buAutoNum type="arabicPeriod"/>
            </a:pPr>
            <a:r>
              <a:rPr lang="en-US" dirty="0" smtClean="0"/>
              <a:t>Choices</a:t>
            </a:r>
            <a:r>
              <a:rPr lang="en-US" dirty="0" smtClean="0"/>
              <a:t>: Building self esteem and </a:t>
            </a:r>
            <a:r>
              <a:rPr lang="en-US" dirty="0" smtClean="0"/>
              <a:t>willpower</a:t>
            </a:r>
            <a:endParaRPr lang="en-US" dirty="0" smtClean="0"/>
          </a:p>
          <a:p>
            <a:pPr marL="514350" indent="-514350">
              <a:buFont typeface="+mj-lt"/>
              <a:buAutoNum type="arabicPeriod"/>
            </a:pPr>
            <a:r>
              <a:rPr lang="en-US" dirty="0" smtClean="0"/>
              <a:t>Positive </a:t>
            </a:r>
            <a:r>
              <a:rPr lang="en-US" dirty="0" smtClean="0"/>
              <a:t>Intent: Creating teaching </a:t>
            </a:r>
            <a:r>
              <a:rPr lang="en-US" dirty="0" smtClean="0"/>
              <a:t>moments</a:t>
            </a:r>
            <a:endParaRPr lang="en-US" dirty="0" smtClean="0"/>
          </a:p>
          <a:p>
            <a:pPr marL="514350" indent="-514350">
              <a:buFont typeface="+mj-lt"/>
              <a:buAutoNum type="arabicPeriod"/>
            </a:pPr>
            <a:r>
              <a:rPr lang="en-US" dirty="0" smtClean="0"/>
              <a:t>Empathy</a:t>
            </a:r>
            <a:r>
              <a:rPr lang="en-US" dirty="0" smtClean="0"/>
              <a:t>: Handling the fussing and the </a:t>
            </a:r>
            <a:r>
              <a:rPr lang="en-US" dirty="0" smtClean="0"/>
              <a:t>fits</a:t>
            </a:r>
            <a:endParaRPr lang="en-US" dirty="0" smtClean="0"/>
          </a:p>
          <a:p>
            <a:pPr marL="514350" indent="-514350">
              <a:buFont typeface="+mj-lt"/>
              <a:buAutoNum type="arabicPeriod"/>
            </a:pPr>
            <a:r>
              <a:rPr lang="en-US" dirty="0" smtClean="0"/>
              <a:t>Consequences</a:t>
            </a:r>
            <a:r>
              <a:rPr lang="en-US" dirty="0" smtClean="0"/>
              <a:t>: Helping children learn from their </a:t>
            </a:r>
            <a:r>
              <a:rPr lang="en-US" dirty="0" smtClean="0"/>
              <a:t>mistakes</a:t>
            </a:r>
            <a:endParaRPr lang="en-US" dirty="0" smtClean="0"/>
          </a:p>
          <a:p>
            <a:pPr marL="0" indent="0">
              <a:buNone/>
            </a:pPr>
            <a:r>
              <a:rPr lang="en-US" dirty="0" smtClean="0"/>
              <a:t>(</a:t>
            </a:r>
            <a:r>
              <a:rPr lang="en-US" dirty="0" smtClean="0"/>
              <a:t>Bailey, 2001</a:t>
            </a:r>
            <a:r>
              <a:rPr lang="en-US" dirty="0" smtClean="0"/>
              <a:t>, </a:t>
            </a:r>
            <a:r>
              <a:rPr lang="en-US" dirty="0" smtClean="0"/>
              <a:t>p. </a:t>
            </a:r>
            <a:r>
              <a:rPr lang="en-US" dirty="0" smtClean="0"/>
              <a:t>15) </a:t>
            </a:r>
          </a:p>
        </p:txBody>
      </p:sp>
      <p:sp>
        <p:nvSpPr>
          <p:cNvPr id="3" name="Title 2"/>
          <p:cNvSpPr>
            <a:spLocks noGrp="1"/>
          </p:cNvSpPr>
          <p:nvPr>
            <p:ph type="title"/>
          </p:nvPr>
        </p:nvSpPr>
        <p:spPr/>
        <p:txBody>
          <a:bodyPr>
            <a:normAutofit fontScale="90000"/>
          </a:bodyPr>
          <a:lstStyle/>
          <a:p>
            <a:r>
              <a:rPr lang="en-US" dirty="0" smtClean="0"/>
              <a:t>From </a:t>
            </a:r>
            <a:r>
              <a:rPr lang="en-US" dirty="0" smtClean="0"/>
              <a:t>the Seven Powers for Self Control emerge the Seven Basic Skills Of </a:t>
            </a:r>
            <a:r>
              <a:rPr lang="en-US" dirty="0" smtClean="0"/>
              <a:t>Discipline</a:t>
            </a:r>
            <a:endParaRPr lang="en-US" dirty="0"/>
          </a:p>
        </p:txBody>
      </p:sp>
    </p:spTree>
    <p:extLst>
      <p:ext uri="{BB962C8B-B14F-4D97-AF65-F5344CB8AC3E}">
        <p14:creationId xmlns:p14="http://schemas.microsoft.com/office/powerpoint/2010/main" val="2600654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p:txBody>
          <a:bodyPr>
            <a:normAutofit lnSpcReduction="10000"/>
          </a:bodyPr>
          <a:lstStyle/>
          <a:p>
            <a:pPr marL="0" indent="0">
              <a:buNone/>
            </a:pPr>
            <a:r>
              <a:rPr lang="en-US" dirty="0" smtClean="0"/>
              <a:t>Seven </a:t>
            </a:r>
            <a:r>
              <a:rPr lang="en-US" dirty="0" smtClean="0"/>
              <a:t>essential life values</a:t>
            </a:r>
          </a:p>
          <a:p>
            <a:pPr marL="514350" indent="-514350">
              <a:buFont typeface="+mj-lt"/>
              <a:buAutoNum type="arabicPeriod"/>
            </a:pPr>
            <a:r>
              <a:rPr lang="en-US" dirty="0" smtClean="0"/>
              <a:t>Integrity </a:t>
            </a:r>
          </a:p>
          <a:p>
            <a:pPr marL="514350" indent="-514350">
              <a:buFont typeface="+mj-lt"/>
              <a:buAutoNum type="arabicPeriod"/>
            </a:pPr>
            <a:r>
              <a:rPr lang="en-US" dirty="0" smtClean="0"/>
              <a:t>Interdependence</a:t>
            </a:r>
          </a:p>
          <a:p>
            <a:pPr marL="514350" indent="-514350">
              <a:buFont typeface="+mj-lt"/>
              <a:buAutoNum type="arabicPeriod"/>
            </a:pPr>
            <a:endParaRPr lang="en-US" dirty="0" smtClean="0"/>
          </a:p>
          <a:p>
            <a:pPr marL="514350" indent="-514350">
              <a:buFont typeface="+mj-lt"/>
              <a:buAutoNum type="arabicPeriod"/>
            </a:pPr>
            <a:r>
              <a:rPr lang="en-US" dirty="0" smtClean="0"/>
              <a:t>Respect</a:t>
            </a:r>
          </a:p>
          <a:p>
            <a:pPr marL="514350" indent="-514350">
              <a:buFont typeface="+mj-lt"/>
              <a:buAutoNum type="arabicPeriod"/>
            </a:pPr>
            <a:r>
              <a:rPr lang="en-US" dirty="0" smtClean="0"/>
              <a:t>Empowerment</a:t>
            </a:r>
          </a:p>
          <a:p>
            <a:pPr marL="514350" indent="-514350">
              <a:buFont typeface="+mj-lt"/>
              <a:buAutoNum type="arabicPeriod"/>
            </a:pPr>
            <a:r>
              <a:rPr lang="en-US" dirty="0" smtClean="0"/>
              <a:t>Diversity</a:t>
            </a:r>
          </a:p>
          <a:p>
            <a:pPr marL="514350" indent="-514350">
              <a:buFont typeface="+mj-lt"/>
              <a:buAutoNum type="arabicPeriod"/>
            </a:pPr>
            <a:r>
              <a:rPr lang="en-US" dirty="0" smtClean="0"/>
              <a:t>Compassion</a:t>
            </a:r>
          </a:p>
          <a:p>
            <a:pPr marL="514350" indent="-514350">
              <a:buFont typeface="+mj-lt"/>
              <a:buAutoNum type="arabicPeriod"/>
            </a:pPr>
            <a:r>
              <a:rPr lang="en-US" dirty="0" smtClean="0"/>
              <a:t>Responsibility</a:t>
            </a:r>
            <a:endParaRPr lang="en-US" dirty="0" smtClean="0"/>
          </a:p>
          <a:p>
            <a:pPr marL="514350" indent="-514350">
              <a:buFont typeface="+mj-lt"/>
              <a:buAutoNum type="arabicPeriod"/>
            </a:pPr>
            <a:endParaRPr lang="en-US" dirty="0"/>
          </a:p>
          <a:p>
            <a:pPr marL="0" indent="0">
              <a:buNone/>
            </a:pPr>
            <a:r>
              <a:rPr lang="en-US" dirty="0" smtClean="0"/>
              <a:t>(Bailey, 2001, p. 16)</a:t>
            </a:r>
          </a:p>
          <a:p>
            <a:pPr marL="514350" indent="-514350">
              <a:buFont typeface="+mj-lt"/>
              <a:buAutoNum type="arabicPeriod"/>
            </a:pPr>
            <a:endParaRPr lang="en-US" dirty="0"/>
          </a:p>
        </p:txBody>
      </p:sp>
      <p:sp>
        <p:nvSpPr>
          <p:cNvPr id="7" name="Text Placeholder 6"/>
          <p:cNvSpPr>
            <a:spLocks noGrp="1"/>
          </p:cNvSpPr>
          <p:nvPr>
            <p:ph type="body" sz="half" idx="2"/>
          </p:nvPr>
        </p:nvSpPr>
        <p:spPr/>
        <p:txBody>
          <a:bodyPr>
            <a:normAutofit lnSpcReduction="10000"/>
          </a:bodyPr>
          <a:lstStyle/>
          <a:p>
            <a:pPr marL="0" indent="0">
              <a:buNone/>
            </a:pPr>
            <a:r>
              <a:rPr lang="en-US" dirty="0" smtClean="0"/>
              <a:t>Seven </a:t>
            </a:r>
            <a:r>
              <a:rPr lang="en-US" dirty="0"/>
              <a:t>basic social </a:t>
            </a:r>
            <a:r>
              <a:rPr lang="en-US" dirty="0" smtClean="0"/>
              <a:t>skills</a:t>
            </a:r>
          </a:p>
          <a:p>
            <a:pPr marL="514350" indent="-514350">
              <a:buFont typeface="+mj-lt"/>
              <a:buAutoNum type="arabicPeriod"/>
            </a:pPr>
            <a:r>
              <a:rPr lang="en-US" dirty="0" smtClean="0"/>
              <a:t>Anger Management</a:t>
            </a:r>
          </a:p>
          <a:p>
            <a:pPr marL="514350" indent="-514350">
              <a:buFont typeface="+mj-lt"/>
              <a:buAutoNum type="arabicPeriod"/>
            </a:pPr>
            <a:r>
              <a:rPr lang="en-US" dirty="0" smtClean="0"/>
              <a:t>Helpfulness (kindness, sharing)</a:t>
            </a:r>
          </a:p>
          <a:p>
            <a:pPr marL="514350" indent="-514350">
              <a:buFont typeface="+mj-lt"/>
              <a:buAutoNum type="arabicPeriod"/>
            </a:pPr>
            <a:r>
              <a:rPr lang="en-US" dirty="0" smtClean="0"/>
              <a:t>Assertiveness</a:t>
            </a:r>
          </a:p>
          <a:p>
            <a:pPr marL="514350" indent="-514350">
              <a:buFont typeface="+mj-lt"/>
              <a:buAutoNum type="arabicPeriod"/>
            </a:pPr>
            <a:r>
              <a:rPr lang="en-US" dirty="0" smtClean="0"/>
              <a:t>Impulse control</a:t>
            </a:r>
          </a:p>
          <a:p>
            <a:pPr marL="514350" indent="-514350">
              <a:buFont typeface="+mj-lt"/>
              <a:buAutoNum type="arabicPeriod"/>
            </a:pPr>
            <a:r>
              <a:rPr lang="en-US" dirty="0" smtClean="0"/>
              <a:t>Cooperation</a:t>
            </a:r>
          </a:p>
          <a:p>
            <a:pPr marL="514350" indent="-514350">
              <a:buFont typeface="+mj-lt"/>
              <a:buAutoNum type="arabicPeriod"/>
            </a:pPr>
            <a:r>
              <a:rPr lang="en-US" dirty="0" smtClean="0"/>
              <a:t>Empathy</a:t>
            </a:r>
          </a:p>
          <a:p>
            <a:pPr marL="514350" indent="-514350">
              <a:buFont typeface="+mj-lt"/>
              <a:buAutoNum type="arabicPeriod"/>
            </a:pPr>
            <a:r>
              <a:rPr lang="en-US" dirty="0" smtClean="0"/>
              <a:t>Problem </a:t>
            </a:r>
            <a:r>
              <a:rPr lang="en-US" dirty="0" smtClean="0"/>
              <a:t>solving</a:t>
            </a:r>
            <a:endParaRPr lang="en-US" dirty="0" smtClean="0"/>
          </a:p>
          <a:p>
            <a:pPr marL="514350" indent="-514350">
              <a:buFont typeface="+mj-lt"/>
              <a:buAutoNum type="arabicPeriod"/>
            </a:pPr>
            <a:endParaRPr lang="en-US" dirty="0"/>
          </a:p>
          <a:p>
            <a:pPr marL="0" indent="0">
              <a:buNone/>
            </a:pPr>
            <a:r>
              <a:rPr lang="en-US" dirty="0"/>
              <a:t>(Bailey, 2001, p. 16)</a:t>
            </a:r>
          </a:p>
          <a:p>
            <a:pPr marL="514350" indent="-514350">
              <a:buFont typeface="+mj-lt"/>
              <a:buAutoNum type="arabicPeriod"/>
            </a:pPr>
            <a:endParaRPr lang="en-US" dirty="0"/>
          </a:p>
        </p:txBody>
      </p:sp>
      <p:sp>
        <p:nvSpPr>
          <p:cNvPr id="9" name="Title 8"/>
          <p:cNvSpPr>
            <a:spLocks noGrp="1"/>
          </p:cNvSpPr>
          <p:nvPr>
            <p:ph type="title"/>
          </p:nvPr>
        </p:nvSpPr>
        <p:spPr/>
        <p:txBody>
          <a:bodyPr>
            <a:normAutofit fontScale="90000"/>
          </a:bodyPr>
          <a:lstStyle/>
          <a:p>
            <a:r>
              <a:rPr lang="en-US" dirty="0" smtClean="0"/>
              <a:t>Appropriate responses to conflict instills life values</a:t>
            </a:r>
            <a:r>
              <a:rPr lang="en-US" dirty="0"/>
              <a:t>, consequently </a:t>
            </a:r>
            <a:r>
              <a:rPr lang="en-US" dirty="0" smtClean="0"/>
              <a:t>teaching social skills</a:t>
            </a:r>
            <a:endParaRPr lang="en-US" dirty="0"/>
          </a:p>
        </p:txBody>
      </p:sp>
    </p:spTree>
    <p:extLst>
      <p:ext uri="{BB962C8B-B14F-4D97-AF65-F5344CB8AC3E}">
        <p14:creationId xmlns:p14="http://schemas.microsoft.com/office/powerpoint/2010/main" val="153848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029200"/>
          </a:xfrm>
        </p:spPr>
        <p:txBody>
          <a:bodyPr>
            <a:normAutofit lnSpcReduction="10000"/>
          </a:bodyPr>
          <a:lstStyle/>
          <a:p>
            <a:r>
              <a:rPr lang="en-US" dirty="0"/>
              <a:t>“An inappropriately angry teacher response creates tension and increases disobedience and disruptive </a:t>
            </a:r>
            <a:r>
              <a:rPr lang="en-US" dirty="0" smtClean="0"/>
              <a:t>behavior” </a:t>
            </a:r>
            <a:r>
              <a:rPr lang="en-US" dirty="0"/>
              <a:t>(Jones &amp; Jones, 2010, p. 305</a:t>
            </a:r>
            <a:r>
              <a:rPr lang="en-US" dirty="0" smtClean="0"/>
              <a:t>).</a:t>
            </a:r>
          </a:p>
          <a:p>
            <a:endParaRPr lang="en-US" dirty="0"/>
          </a:p>
          <a:p>
            <a:r>
              <a:rPr lang="en-US" dirty="0"/>
              <a:t>Anger may reinforce a child’s misbehavior (Sprick, 2009, p. 406</a:t>
            </a:r>
            <a:r>
              <a:rPr lang="en-US" dirty="0" smtClean="0"/>
              <a:t>).</a:t>
            </a:r>
          </a:p>
          <a:p>
            <a:endParaRPr lang="en-US" dirty="0"/>
          </a:p>
          <a:p>
            <a:r>
              <a:rPr lang="en-US" dirty="0"/>
              <a:t>I must attain self-control before I can expect my students too</a:t>
            </a:r>
            <a:r>
              <a:rPr lang="en-US" dirty="0" smtClean="0"/>
              <a:t>.</a:t>
            </a:r>
          </a:p>
          <a:p>
            <a:endParaRPr lang="en-US" dirty="0"/>
          </a:p>
          <a:p>
            <a:r>
              <a:rPr lang="en-US" dirty="0"/>
              <a:t>“The brain functions optimally in safe </a:t>
            </a:r>
            <a:r>
              <a:rPr lang="en-US" dirty="0" smtClean="0"/>
              <a:t>environments” </a:t>
            </a:r>
            <a:r>
              <a:rPr lang="en-US" dirty="0"/>
              <a:t>(Bailey, </a:t>
            </a:r>
            <a:r>
              <a:rPr lang="en-US" dirty="0" smtClean="0"/>
              <a:t>2001</a:t>
            </a:r>
            <a:r>
              <a:rPr lang="en-US" dirty="0"/>
              <a:t>, p. 25</a:t>
            </a:r>
            <a:r>
              <a:rPr lang="en-US" dirty="0" smtClean="0"/>
              <a:t>)</a:t>
            </a:r>
            <a:endParaRPr lang="en-US" dirty="0"/>
          </a:p>
          <a:p>
            <a:endParaRPr lang="en-US" dirty="0"/>
          </a:p>
          <a:p>
            <a:pPr marL="0" indent="0">
              <a:buNone/>
            </a:pPr>
            <a:endParaRPr lang="en-US" dirty="0" smtClean="0"/>
          </a:p>
          <a:p>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Skill 1 Composure</a:t>
            </a:r>
            <a:r>
              <a:rPr lang="en-US" dirty="0"/>
              <a:t>: </a:t>
            </a:r>
            <a:r>
              <a:rPr lang="en-US" dirty="0" smtClean="0"/>
              <a:t/>
            </a:r>
            <a:br>
              <a:rPr lang="en-US" dirty="0" smtClean="0"/>
            </a:br>
            <a:r>
              <a:rPr lang="en-US" dirty="0" smtClean="0"/>
              <a:t>Becoming </a:t>
            </a:r>
            <a:r>
              <a:rPr lang="en-US" dirty="0"/>
              <a:t>the </a:t>
            </a:r>
            <a:r>
              <a:rPr lang="en-US" dirty="0" smtClean="0"/>
              <a:t>person you </a:t>
            </a:r>
            <a:r>
              <a:rPr lang="en-US" dirty="0"/>
              <a:t>want children to </a:t>
            </a:r>
            <a:r>
              <a:rPr lang="en-US" dirty="0" smtClean="0"/>
              <a:t>be</a:t>
            </a:r>
            <a:endParaRPr lang="en-US" dirty="0"/>
          </a:p>
        </p:txBody>
      </p:sp>
    </p:spTree>
    <p:extLst>
      <p:ext uri="{BB962C8B-B14F-4D97-AF65-F5344CB8AC3E}">
        <p14:creationId xmlns:p14="http://schemas.microsoft.com/office/powerpoint/2010/main" val="140429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800600"/>
          </a:xfrm>
        </p:spPr>
        <p:txBody>
          <a:bodyPr>
            <a:normAutofit/>
          </a:bodyPr>
          <a:lstStyle/>
          <a:p>
            <a:r>
              <a:rPr lang="en-US" dirty="0" smtClean="0"/>
              <a:t>Requires being aware of your </a:t>
            </a:r>
            <a:r>
              <a:rPr lang="en-US" dirty="0"/>
              <a:t>own thoughts and </a:t>
            </a:r>
            <a:r>
              <a:rPr lang="en-US" dirty="0" smtClean="0"/>
              <a:t>feelings</a:t>
            </a:r>
          </a:p>
          <a:p>
            <a:endParaRPr lang="en-US" dirty="0" smtClean="0"/>
          </a:p>
          <a:p>
            <a:r>
              <a:rPr lang="en-US" dirty="0"/>
              <a:t>Bailey recommends: “Breathe in and say to yourself, “No one can make me angry,” then exhale and say to yourself, “without my permission.” </a:t>
            </a:r>
            <a:r>
              <a:rPr lang="en-US" dirty="0" smtClean="0"/>
              <a:t>(2001</a:t>
            </a:r>
            <a:r>
              <a:rPr lang="en-US" dirty="0"/>
              <a:t>, p. 25</a:t>
            </a:r>
            <a:r>
              <a:rPr lang="en-US" dirty="0" smtClean="0"/>
              <a:t>)”</a:t>
            </a:r>
          </a:p>
          <a:p>
            <a:endParaRPr lang="en-US" dirty="0" smtClean="0"/>
          </a:p>
          <a:p>
            <a:pPr marL="0" indent="0">
              <a:buNone/>
            </a:pPr>
            <a:r>
              <a:rPr lang="en-US" dirty="0"/>
              <a:t>(Bailey, </a:t>
            </a:r>
            <a:r>
              <a:rPr lang="en-US" dirty="0" smtClean="0"/>
              <a:t>2001)</a:t>
            </a:r>
            <a:endParaRPr lang="en-US" dirty="0"/>
          </a:p>
        </p:txBody>
      </p:sp>
      <p:sp>
        <p:nvSpPr>
          <p:cNvPr id="3" name="Title 2"/>
          <p:cNvSpPr>
            <a:spLocks noGrp="1"/>
          </p:cNvSpPr>
          <p:nvPr>
            <p:ph type="title"/>
          </p:nvPr>
        </p:nvSpPr>
        <p:spPr/>
        <p:txBody>
          <a:bodyPr/>
          <a:lstStyle/>
          <a:p>
            <a:r>
              <a:rPr lang="en-US" dirty="0" smtClean="0"/>
              <a:t>Self Control</a:t>
            </a:r>
            <a:endParaRPr lang="en-US" dirty="0"/>
          </a:p>
        </p:txBody>
      </p:sp>
    </p:spTree>
    <p:extLst>
      <p:ext uri="{BB962C8B-B14F-4D97-AF65-F5344CB8AC3E}">
        <p14:creationId xmlns:p14="http://schemas.microsoft.com/office/powerpoint/2010/main" val="304630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Stress and trigger thoughts </a:t>
            </a:r>
            <a:r>
              <a:rPr lang="en-US" dirty="0" smtClean="0"/>
              <a:t>come </a:t>
            </a:r>
            <a:r>
              <a:rPr lang="en-US" dirty="0"/>
              <a:t>before an angry response</a:t>
            </a:r>
            <a:r>
              <a:rPr lang="en-US" dirty="0" smtClean="0"/>
              <a:t>. (Example: He always throws fits!)</a:t>
            </a:r>
          </a:p>
          <a:p>
            <a:r>
              <a:rPr lang="en-US" dirty="0" smtClean="0"/>
              <a:t>Children need the skills to handle stress</a:t>
            </a:r>
          </a:p>
          <a:p>
            <a:r>
              <a:rPr lang="en-US" dirty="0" smtClean="0"/>
              <a:t>Incorporate stress reduction strategies into classroom structure</a:t>
            </a:r>
            <a:endParaRPr lang="en-US" dirty="0"/>
          </a:p>
          <a:p>
            <a:r>
              <a:rPr lang="en-US" dirty="0" smtClean="0"/>
              <a:t>Social stress is reduced through aggression (bullying) or through affiliation (a sense of belonging).” (Bailey, 2001, p. 51)</a:t>
            </a:r>
          </a:p>
          <a:p>
            <a:endParaRPr lang="en-US" dirty="0" smtClean="0"/>
          </a:p>
          <a:p>
            <a:pPr marL="0" indent="0">
              <a:buNone/>
            </a:pPr>
            <a:r>
              <a:rPr lang="en-US" dirty="0" smtClean="0"/>
              <a:t>(Bailey,2001)</a:t>
            </a:r>
          </a:p>
          <a:p>
            <a:endParaRPr lang="en-US" dirty="0"/>
          </a:p>
          <a:p>
            <a:endParaRPr lang="en-US" dirty="0"/>
          </a:p>
        </p:txBody>
      </p:sp>
      <p:sp>
        <p:nvSpPr>
          <p:cNvPr id="3" name="Title 2"/>
          <p:cNvSpPr>
            <a:spLocks noGrp="1"/>
          </p:cNvSpPr>
          <p:nvPr>
            <p:ph type="title"/>
          </p:nvPr>
        </p:nvSpPr>
        <p:spPr/>
        <p:txBody>
          <a:bodyPr/>
          <a:lstStyle/>
          <a:p>
            <a:r>
              <a:rPr lang="en-US" dirty="0" smtClean="0"/>
              <a:t>Stress</a:t>
            </a:r>
            <a:endParaRPr lang="en-US" dirty="0"/>
          </a:p>
        </p:txBody>
      </p:sp>
    </p:spTree>
    <p:extLst>
      <p:ext uri="{BB962C8B-B14F-4D97-AF65-F5344CB8AC3E}">
        <p14:creationId xmlns:p14="http://schemas.microsoft.com/office/powerpoint/2010/main" val="809379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a:buAutoNum type="arabicPeriod"/>
            </a:pPr>
            <a:r>
              <a:rPr lang="en-US" dirty="0" smtClean="0"/>
              <a:t>Activity to unite</a:t>
            </a:r>
          </a:p>
          <a:p>
            <a:pPr lvl="1" indent="-342900"/>
            <a:r>
              <a:rPr lang="en-US" dirty="0" smtClean="0"/>
              <a:t>Singing, pledge of allegiance</a:t>
            </a:r>
          </a:p>
          <a:p>
            <a:pPr marL="514350" indent="-514350">
              <a:buAutoNum type="arabicPeriod"/>
            </a:pPr>
            <a:r>
              <a:rPr lang="en-US" dirty="0" smtClean="0"/>
              <a:t>Activity to disengage the stress response</a:t>
            </a:r>
          </a:p>
          <a:p>
            <a:pPr marL="914400" lvl="1" indent="-514350"/>
            <a:r>
              <a:rPr lang="en-US" dirty="0" smtClean="0"/>
              <a:t>Deep breathing and stretching</a:t>
            </a:r>
          </a:p>
          <a:p>
            <a:pPr marL="514350" indent="-514350">
              <a:buAutoNum type="arabicPeriod"/>
            </a:pPr>
            <a:r>
              <a:rPr lang="en-US" dirty="0" smtClean="0"/>
              <a:t>Activity to connect the children to the teacher and each other</a:t>
            </a:r>
          </a:p>
          <a:p>
            <a:pPr marL="914400" lvl="1" indent="-514350"/>
            <a:r>
              <a:rPr lang="en-US" dirty="0" smtClean="0"/>
              <a:t>Incorporate touch and eye contact, movement activities</a:t>
            </a:r>
          </a:p>
          <a:p>
            <a:pPr marL="514350" indent="-514350">
              <a:buAutoNum type="arabicPeriod"/>
            </a:pPr>
            <a:r>
              <a:rPr lang="en-US" dirty="0" smtClean="0"/>
              <a:t>Activity to commit oneself to learning</a:t>
            </a:r>
          </a:p>
          <a:p>
            <a:pPr marL="514350" indent="-514350">
              <a:buAutoNum type="arabicPeriod"/>
            </a:pPr>
            <a:endParaRPr lang="en-US" dirty="0" smtClean="0"/>
          </a:p>
          <a:p>
            <a:pPr marL="0" indent="0">
              <a:buNone/>
            </a:pPr>
            <a:r>
              <a:rPr lang="en-US" dirty="0"/>
              <a:t>(Bailey, </a:t>
            </a:r>
            <a:r>
              <a:rPr lang="en-US" dirty="0" smtClean="0"/>
              <a:t>2001</a:t>
            </a:r>
            <a:r>
              <a:rPr lang="en-US" dirty="0"/>
              <a:t>, p. 34</a:t>
            </a:r>
            <a:r>
              <a:rPr lang="en-US" dirty="0" smtClean="0"/>
              <a:t>)</a:t>
            </a:r>
          </a:p>
          <a:p>
            <a:pPr marL="0" indent="0">
              <a:buNone/>
            </a:pPr>
            <a:endParaRPr lang="en-US" dirty="0"/>
          </a:p>
        </p:txBody>
      </p:sp>
      <p:sp>
        <p:nvSpPr>
          <p:cNvPr id="3" name="Title 2"/>
          <p:cNvSpPr>
            <a:spLocks noGrp="1"/>
          </p:cNvSpPr>
          <p:nvPr>
            <p:ph type="title"/>
          </p:nvPr>
        </p:nvSpPr>
        <p:spPr/>
        <p:txBody>
          <a:bodyPr>
            <a:noAutofit/>
          </a:bodyPr>
          <a:lstStyle/>
          <a:p>
            <a:pPr lvl="1" algn="l"/>
            <a:r>
              <a:rPr lang="en-US" sz="3600" dirty="0" smtClean="0"/>
              <a:t>Circle Time “The Brain Smart Way”</a:t>
            </a:r>
            <a:endParaRPr lang="en-US" sz="3600" dirty="0"/>
          </a:p>
        </p:txBody>
      </p:sp>
    </p:spTree>
    <p:extLst>
      <p:ext uri="{BB962C8B-B14F-4D97-AF65-F5344CB8AC3E}">
        <p14:creationId xmlns:p14="http://schemas.microsoft.com/office/powerpoint/2010/main" val="419198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Help alleviate stress by relaxing body</a:t>
            </a:r>
          </a:p>
          <a:p>
            <a:pPr marL="0" indent="0">
              <a:buNone/>
            </a:pPr>
            <a:r>
              <a:rPr lang="en-US" dirty="0" smtClean="0"/>
              <a:t> </a:t>
            </a:r>
          </a:p>
          <a:p>
            <a:r>
              <a:rPr lang="en-US" dirty="0" smtClean="0"/>
              <a:t>Can be used as w</a:t>
            </a:r>
            <a:r>
              <a:rPr lang="en-US" dirty="0" smtClean="0"/>
              <a:t>hole </a:t>
            </a:r>
            <a:r>
              <a:rPr lang="en-US" dirty="0" smtClean="0"/>
              <a:t>group </a:t>
            </a:r>
            <a:r>
              <a:rPr lang="en-US" dirty="0" smtClean="0"/>
              <a:t>activity or with an individual child</a:t>
            </a:r>
          </a:p>
          <a:p>
            <a:endParaRPr lang="en-US" dirty="0" smtClean="0"/>
          </a:p>
          <a:p>
            <a:r>
              <a:rPr lang="en-US" dirty="0" smtClean="0"/>
              <a:t>Beneficial when used before </a:t>
            </a:r>
            <a:r>
              <a:rPr lang="en-US" dirty="0" smtClean="0"/>
              <a:t>stressful or exciting </a:t>
            </a:r>
            <a:r>
              <a:rPr lang="en-US" dirty="0" smtClean="0"/>
              <a:t>activities</a:t>
            </a:r>
          </a:p>
          <a:p>
            <a:endParaRPr lang="en-US" dirty="0" smtClean="0"/>
          </a:p>
          <a:p>
            <a:pPr marL="0" indent="0">
              <a:buNone/>
            </a:pPr>
            <a:r>
              <a:rPr lang="en-US" dirty="0" smtClean="0"/>
              <a:t>(Jones &amp; Jones, 2010)</a:t>
            </a:r>
          </a:p>
          <a:p>
            <a:endParaRPr lang="en-US" dirty="0"/>
          </a:p>
          <a:p>
            <a:endParaRPr lang="en-US" dirty="0"/>
          </a:p>
        </p:txBody>
      </p:sp>
      <p:sp>
        <p:nvSpPr>
          <p:cNvPr id="3" name="Title 2"/>
          <p:cNvSpPr>
            <a:spLocks noGrp="1"/>
          </p:cNvSpPr>
          <p:nvPr>
            <p:ph type="title"/>
          </p:nvPr>
        </p:nvSpPr>
        <p:spPr/>
        <p:txBody>
          <a:bodyPr/>
          <a:lstStyle/>
          <a:p>
            <a:r>
              <a:rPr lang="en-US" dirty="0" smtClean="0"/>
              <a:t>Breathing Techniques</a:t>
            </a:r>
            <a:endParaRPr lang="en-US" dirty="0"/>
          </a:p>
        </p:txBody>
      </p:sp>
    </p:spTree>
    <p:extLst>
      <p:ext uri="{BB962C8B-B14F-4D97-AF65-F5344CB8AC3E}">
        <p14:creationId xmlns:p14="http://schemas.microsoft.com/office/powerpoint/2010/main" val="1736517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371600"/>
            <a:ext cx="6139206" cy="4739639"/>
          </a:xfrm>
          <a:prstGeom prst="rect">
            <a:avLst/>
          </a:prstGeom>
        </p:spPr>
      </p:pic>
      <p:sp>
        <p:nvSpPr>
          <p:cNvPr id="4" name="Rectangle 3"/>
          <p:cNvSpPr/>
          <p:nvPr/>
        </p:nvSpPr>
        <p:spPr>
          <a:xfrm>
            <a:off x="104110" y="6282055"/>
            <a:ext cx="2940228" cy="369332"/>
          </a:xfrm>
          <a:prstGeom prst="rect">
            <a:avLst/>
          </a:prstGeom>
        </p:spPr>
        <p:txBody>
          <a:bodyPr wrap="none">
            <a:spAutoFit/>
          </a:bodyPr>
          <a:lstStyle/>
          <a:p>
            <a:pPr lvl="0"/>
            <a:r>
              <a:rPr lang="en-US" kern="0" dirty="0">
                <a:solidFill>
                  <a:sysClr val="windowText" lastClr="000000"/>
                </a:solidFill>
              </a:rPr>
              <a:t>(Loving Guidance, Inc., 2005)</a:t>
            </a:r>
            <a:endParaRPr lang="en-US" kern="0" dirty="0">
              <a:solidFill>
                <a:sysClr val="windowText" lastClr="000000"/>
              </a:solidFill>
            </a:endParaRPr>
          </a:p>
        </p:txBody>
      </p:sp>
      <p:sp>
        <p:nvSpPr>
          <p:cNvPr id="9" name="TextBox 8"/>
          <p:cNvSpPr txBox="1"/>
          <p:nvPr/>
        </p:nvSpPr>
        <p:spPr>
          <a:xfrm>
            <a:off x="457200" y="1524000"/>
            <a:ext cx="1524000" cy="3693319"/>
          </a:xfrm>
          <a:prstGeom prst="rect">
            <a:avLst/>
          </a:prstGeom>
          <a:noFill/>
        </p:spPr>
        <p:txBody>
          <a:bodyPr wrap="square" rtlCol="0">
            <a:spAutoFit/>
          </a:bodyPr>
          <a:lstStyle/>
          <a:p>
            <a:r>
              <a:rPr lang="en-US" dirty="0" smtClean="0"/>
              <a:t>Drain, Pretzel, and Balloon are relaxation techniques to reduce stress.</a:t>
            </a:r>
          </a:p>
          <a:p>
            <a:endParaRPr lang="en-US" dirty="0"/>
          </a:p>
          <a:p>
            <a:r>
              <a:rPr lang="en-US" dirty="0" smtClean="0"/>
              <a:t>S.T.A.R</a:t>
            </a:r>
            <a:r>
              <a:rPr lang="en-US" dirty="0" smtClean="0"/>
              <a:t>. is a tension reducing breathing activity to use when upset </a:t>
            </a:r>
            <a:endParaRPr lang="en-US" dirty="0"/>
          </a:p>
        </p:txBody>
      </p:sp>
      <p:sp>
        <p:nvSpPr>
          <p:cNvPr id="11" name="Rectangle 10"/>
          <p:cNvSpPr/>
          <p:nvPr/>
        </p:nvSpPr>
        <p:spPr>
          <a:xfrm>
            <a:off x="495300" y="617756"/>
            <a:ext cx="4342856" cy="646331"/>
          </a:xfrm>
          <a:prstGeom prst="rect">
            <a:avLst/>
          </a:prstGeom>
        </p:spPr>
        <p:txBody>
          <a:bodyPr wrap="none">
            <a:spAutoFit/>
          </a:bodyPr>
          <a:lstStyle/>
          <a:p>
            <a:r>
              <a:rPr lang="en-US" sz="3600" kern="0" dirty="0">
                <a:solidFill>
                  <a:prstClr val="black">
                    <a:alpha val="100000"/>
                  </a:prstClr>
                </a:solidFill>
              </a:rPr>
              <a:t>Breathing Techniques</a:t>
            </a:r>
            <a:endParaRPr lang="en-US" dirty="0"/>
          </a:p>
        </p:txBody>
      </p:sp>
    </p:spTree>
    <p:extLst>
      <p:ext uri="{BB962C8B-B14F-4D97-AF65-F5344CB8AC3E}">
        <p14:creationId xmlns:p14="http://schemas.microsoft.com/office/powerpoint/2010/main" val="35583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Tell students: “My job is to keep the classroom safe so you can learn. Your job is to help keep the classroom safe.”</a:t>
            </a:r>
          </a:p>
          <a:p>
            <a:endParaRPr lang="en-US" dirty="0"/>
          </a:p>
          <a:p>
            <a:r>
              <a:rPr lang="en-US" dirty="0" smtClean="0"/>
              <a:t>Create a “Safe Place” for students to go when they are upset. </a:t>
            </a:r>
          </a:p>
          <a:p>
            <a:pPr lvl="1"/>
            <a:r>
              <a:rPr lang="en-US" dirty="0" smtClean="0"/>
              <a:t>I plan to include a bean bag chair, stuffed animal, and breathing icons; I will teach procedures for using this area.</a:t>
            </a:r>
          </a:p>
          <a:p>
            <a:pPr lvl="1"/>
            <a:endParaRPr lang="en-US" dirty="0" smtClean="0"/>
          </a:p>
          <a:p>
            <a:pPr marL="0" indent="0">
              <a:buNone/>
            </a:pPr>
            <a:r>
              <a:rPr lang="en-US" dirty="0" smtClean="0"/>
              <a:t>(Bailey, 2001)</a:t>
            </a:r>
            <a:endParaRPr lang="en-US" dirty="0"/>
          </a:p>
        </p:txBody>
      </p:sp>
      <p:sp>
        <p:nvSpPr>
          <p:cNvPr id="3" name="Title 2"/>
          <p:cNvSpPr>
            <a:spLocks noGrp="1"/>
          </p:cNvSpPr>
          <p:nvPr>
            <p:ph type="title"/>
          </p:nvPr>
        </p:nvSpPr>
        <p:spPr/>
        <p:txBody>
          <a:bodyPr/>
          <a:lstStyle/>
          <a:p>
            <a:r>
              <a:rPr lang="en-US" dirty="0" smtClean="0"/>
              <a:t>Create A Psychologically Safe Classroom</a:t>
            </a:r>
            <a:endParaRPr lang="en-US" dirty="0"/>
          </a:p>
        </p:txBody>
      </p:sp>
    </p:spTree>
    <p:extLst>
      <p:ext uri="{BB962C8B-B14F-4D97-AF65-F5344CB8AC3E}">
        <p14:creationId xmlns:p14="http://schemas.microsoft.com/office/powerpoint/2010/main" val="15915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475" y="457200"/>
            <a:ext cx="3657600" cy="2758443"/>
          </a:xfrm>
          <a:prstGeom prst="rect">
            <a:avLst/>
          </a:prstGeom>
        </p:spPr>
      </p:pic>
      <p:sp>
        <p:nvSpPr>
          <p:cNvPr id="5" name="TextBox 4"/>
          <p:cNvSpPr txBox="1"/>
          <p:nvPr/>
        </p:nvSpPr>
        <p:spPr>
          <a:xfrm>
            <a:off x="209550" y="469880"/>
            <a:ext cx="4133850" cy="3416320"/>
          </a:xfrm>
          <a:prstGeom prst="rect">
            <a:avLst/>
          </a:prstGeom>
          <a:noFill/>
        </p:spPr>
        <p:txBody>
          <a:bodyPr wrap="square" rtlCol="0">
            <a:spAutoFit/>
          </a:bodyPr>
          <a:lstStyle/>
          <a:p>
            <a:r>
              <a:rPr lang="en-US" dirty="0" smtClean="0"/>
              <a:t>This picture was taken after an upset student threw a tantrum, dumping all of the puzzles and games onto the floor.</a:t>
            </a:r>
          </a:p>
          <a:p>
            <a:endParaRPr lang="en-US" dirty="0" smtClean="0"/>
          </a:p>
          <a:p>
            <a:r>
              <a:rPr lang="en-US" dirty="0" smtClean="0"/>
              <a:t>Clearly, my student needed help. </a:t>
            </a:r>
          </a:p>
          <a:p>
            <a:endParaRPr lang="en-US" dirty="0" smtClean="0"/>
          </a:p>
          <a:p>
            <a:r>
              <a:rPr lang="en-US" dirty="0" smtClean="0"/>
              <a:t>As his teacher, it’s my job to help him.</a:t>
            </a:r>
          </a:p>
          <a:p>
            <a:endParaRPr lang="en-US" dirty="0"/>
          </a:p>
          <a:p>
            <a:r>
              <a:rPr lang="en-US" dirty="0" smtClean="0"/>
              <a:t>As seen from </a:t>
            </a:r>
            <a:r>
              <a:rPr lang="en-US" dirty="0" smtClean="0"/>
              <a:t>this </a:t>
            </a:r>
            <a:r>
              <a:rPr lang="en-US" dirty="0" smtClean="0"/>
              <a:t>picture,  “my help”, wasn’t </a:t>
            </a:r>
            <a:r>
              <a:rPr lang="en-US" dirty="0" smtClean="0"/>
              <a:t>working very well</a:t>
            </a:r>
            <a:r>
              <a:rPr lang="en-US" dirty="0" smtClean="0"/>
              <a:t>! </a:t>
            </a:r>
            <a:endParaRPr lang="en-US" dirty="0" smtClean="0"/>
          </a:p>
          <a:p>
            <a:endParaRPr lang="en-US" dirty="0"/>
          </a:p>
          <a:p>
            <a:endParaRPr lang="en-US" dirty="0"/>
          </a:p>
        </p:txBody>
      </p:sp>
      <p:sp>
        <p:nvSpPr>
          <p:cNvPr id="8" name="TextBox 7"/>
          <p:cNvSpPr txBox="1"/>
          <p:nvPr/>
        </p:nvSpPr>
        <p:spPr>
          <a:xfrm>
            <a:off x="800100" y="4191000"/>
            <a:ext cx="7086600" cy="1754326"/>
          </a:xfrm>
          <a:prstGeom prst="rect">
            <a:avLst/>
          </a:prstGeom>
          <a:noFill/>
        </p:spPr>
        <p:txBody>
          <a:bodyPr wrap="square" rtlCol="0">
            <a:spAutoFit/>
          </a:bodyPr>
          <a:lstStyle/>
          <a:p>
            <a:r>
              <a:rPr lang="en-US" dirty="0" smtClean="0"/>
              <a:t>I enrolled in Psychology of Classroom </a:t>
            </a:r>
            <a:r>
              <a:rPr lang="en-US" dirty="0" smtClean="0"/>
              <a:t>Behavior Course, </a:t>
            </a:r>
            <a:r>
              <a:rPr lang="en-US" dirty="0" smtClean="0"/>
              <a:t>determined to become a more effective teacher</a:t>
            </a:r>
            <a:r>
              <a:rPr lang="en-US" dirty="0" smtClean="0"/>
              <a:t>. </a:t>
            </a:r>
            <a:r>
              <a:rPr lang="en-US" dirty="0" smtClean="0"/>
              <a:t>While researching ways to help my students acquire social skills, I discovered </a:t>
            </a:r>
            <a:r>
              <a:rPr lang="en-US" dirty="0" smtClean="0"/>
              <a:t>the </a:t>
            </a:r>
            <a:r>
              <a:rPr lang="en-US" i="1" dirty="0" smtClean="0"/>
              <a:t>Conscious Discipline </a:t>
            </a:r>
            <a:r>
              <a:rPr lang="en-US" dirty="0" smtClean="0"/>
              <a:t>Program</a:t>
            </a:r>
            <a:r>
              <a:rPr lang="en-US" i="1" dirty="0" smtClean="0"/>
              <a:t> </a:t>
            </a:r>
            <a:r>
              <a:rPr lang="en-US" dirty="0" smtClean="0"/>
              <a:t>by Becky Bailey. </a:t>
            </a:r>
            <a:r>
              <a:rPr lang="en-US" dirty="0" smtClean="0"/>
              <a:t> I </a:t>
            </a:r>
            <a:r>
              <a:rPr lang="en-US" dirty="0" smtClean="0"/>
              <a:t>was amazed at the similarities between Bailey’s program and the classroom management strategies discussed in my class. Bailey’s principles made </a:t>
            </a:r>
            <a:r>
              <a:rPr lang="en-US" dirty="0" smtClean="0"/>
              <a:t>sense and were </a:t>
            </a:r>
            <a:r>
              <a:rPr lang="en-US" dirty="0" smtClean="0"/>
              <a:t>age </a:t>
            </a:r>
            <a:r>
              <a:rPr lang="en-US" dirty="0" smtClean="0"/>
              <a:t>appropriate. </a:t>
            </a:r>
            <a:endParaRPr lang="en-US" dirty="0" smtClean="0"/>
          </a:p>
        </p:txBody>
      </p:sp>
    </p:spTree>
    <p:extLst>
      <p:ext uri="{BB962C8B-B14F-4D97-AF65-F5344CB8AC3E}">
        <p14:creationId xmlns:p14="http://schemas.microsoft.com/office/powerpoint/2010/main" val="3052452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Fosters sense of belonging </a:t>
            </a:r>
            <a:r>
              <a:rPr lang="en-US" dirty="0" smtClean="0"/>
              <a:t>(Bailey, 2001)</a:t>
            </a:r>
            <a:endParaRPr lang="en-US" dirty="0"/>
          </a:p>
          <a:p>
            <a:pPr marL="0" indent="0">
              <a:buNone/>
            </a:pPr>
            <a:endParaRPr lang="en-US" dirty="0"/>
          </a:p>
          <a:p>
            <a:r>
              <a:rPr lang="en-US" dirty="0" smtClean="0"/>
              <a:t>Creating </a:t>
            </a:r>
            <a:r>
              <a:rPr lang="en-US" dirty="0"/>
              <a:t>a school where students feel cared, competent and valued prevents school </a:t>
            </a:r>
            <a:r>
              <a:rPr lang="en-US" dirty="0"/>
              <a:t>violence. (Jones &amp; Jones, 2010</a:t>
            </a:r>
            <a:r>
              <a:rPr lang="en-US" dirty="0" smtClean="0"/>
              <a:t>)</a:t>
            </a:r>
            <a:endParaRPr lang="en-US" dirty="0" smtClean="0"/>
          </a:p>
          <a:p>
            <a:endParaRPr lang="en-US" dirty="0" smtClean="0"/>
          </a:p>
          <a:p>
            <a:r>
              <a:rPr lang="en-US" dirty="0"/>
              <a:t>Brain research shows students learn best in caring and respectful communities where children know each </a:t>
            </a:r>
            <a:r>
              <a:rPr lang="en-US" dirty="0"/>
              <a:t>other. (Jones &amp; Jones, 2010</a:t>
            </a:r>
            <a:r>
              <a:rPr lang="en-US" dirty="0" smtClean="0"/>
              <a:t>)</a:t>
            </a:r>
            <a:endParaRPr lang="en-US" dirty="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Skill 2</a:t>
            </a:r>
            <a:br>
              <a:rPr lang="en-US" dirty="0" smtClean="0"/>
            </a:br>
            <a:r>
              <a:rPr lang="en-US" dirty="0" smtClean="0"/>
              <a:t>Encouragement</a:t>
            </a:r>
            <a:r>
              <a:rPr lang="en-US" dirty="0"/>
              <a:t>: Building a school </a:t>
            </a:r>
            <a:r>
              <a:rPr lang="en-US" dirty="0" smtClean="0"/>
              <a:t>family</a:t>
            </a:r>
            <a:endParaRPr lang="en-US" dirty="0"/>
          </a:p>
        </p:txBody>
      </p:sp>
    </p:spTree>
    <p:extLst>
      <p:ext uri="{BB962C8B-B14F-4D97-AF65-F5344CB8AC3E}">
        <p14:creationId xmlns:p14="http://schemas.microsoft.com/office/powerpoint/2010/main" val="71117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1"/>
          </p:nvPr>
        </p:nvSpPr>
        <p:spPr/>
        <p:txBody>
          <a:bodyPr>
            <a:normAutofit/>
          </a:bodyPr>
          <a:lstStyle/>
          <a:p>
            <a:pPr marL="0" indent="0">
              <a:buNone/>
            </a:pPr>
            <a:r>
              <a:rPr lang="en-US" dirty="0" smtClean="0"/>
              <a:t>Routines</a:t>
            </a:r>
          </a:p>
          <a:p>
            <a:pPr marL="0" indent="0">
              <a:buNone/>
            </a:pPr>
            <a:endParaRPr lang="en-US" dirty="0"/>
          </a:p>
          <a:p>
            <a:r>
              <a:rPr lang="en-US" dirty="0" smtClean="0"/>
              <a:t>Provide predictability</a:t>
            </a:r>
          </a:p>
          <a:p>
            <a:r>
              <a:rPr lang="en-US" dirty="0" smtClean="0"/>
              <a:t>Consistency is essential </a:t>
            </a:r>
          </a:p>
          <a:p>
            <a:r>
              <a:rPr lang="en-US" dirty="0" smtClean="0"/>
              <a:t>Post routines in pictures </a:t>
            </a:r>
          </a:p>
          <a:p>
            <a:r>
              <a:rPr lang="en-US" dirty="0" smtClean="0"/>
              <a:t>Should be taught s</a:t>
            </a:r>
            <a:r>
              <a:rPr lang="en-US" dirty="0" smtClean="0"/>
              <a:t>ystematically </a:t>
            </a:r>
          </a:p>
          <a:p>
            <a:endParaRPr lang="en-US" dirty="0"/>
          </a:p>
          <a:p>
            <a:pPr marL="0" indent="0">
              <a:buNone/>
            </a:pPr>
            <a:r>
              <a:rPr lang="en-US" dirty="0" smtClean="0"/>
              <a:t>(Bailey, 2001, p. 60)</a:t>
            </a:r>
            <a:endParaRPr lang="en-US" dirty="0" smtClean="0"/>
          </a:p>
          <a:p>
            <a:endParaRPr lang="en-US" dirty="0"/>
          </a:p>
        </p:txBody>
      </p:sp>
      <p:sp>
        <p:nvSpPr>
          <p:cNvPr id="4" name="Text Placeholder 3"/>
          <p:cNvSpPr>
            <a:spLocks noGrp="1"/>
          </p:cNvSpPr>
          <p:nvPr>
            <p:ph type="body" sz="half" idx="2"/>
          </p:nvPr>
        </p:nvSpPr>
        <p:spPr/>
        <p:txBody>
          <a:bodyPr>
            <a:normAutofit/>
          </a:bodyPr>
          <a:lstStyle/>
          <a:p>
            <a:pPr marL="0" indent="0">
              <a:buNone/>
            </a:pPr>
            <a:r>
              <a:rPr lang="en-US" dirty="0" smtClean="0"/>
              <a:t>Rituals</a:t>
            </a:r>
          </a:p>
          <a:p>
            <a:pPr marL="0" indent="0">
              <a:buNone/>
            </a:pPr>
            <a:endParaRPr lang="en-US" dirty="0"/>
          </a:p>
          <a:p>
            <a:r>
              <a:rPr lang="en-US" dirty="0" smtClean="0"/>
              <a:t>Connect us </a:t>
            </a:r>
          </a:p>
          <a:p>
            <a:r>
              <a:rPr lang="en-US" dirty="0" smtClean="0"/>
              <a:t>Have a calming effect</a:t>
            </a:r>
          </a:p>
          <a:p>
            <a:r>
              <a:rPr lang="en-US" dirty="0" smtClean="0"/>
              <a:t>Examples: </a:t>
            </a:r>
          </a:p>
          <a:p>
            <a:pPr marL="0" indent="0">
              <a:buNone/>
            </a:pPr>
            <a:r>
              <a:rPr lang="en-US" dirty="0" smtClean="0"/>
              <a:t>	Greeting/Closing</a:t>
            </a:r>
          </a:p>
          <a:p>
            <a:pPr marL="0" indent="0">
              <a:buNone/>
            </a:pPr>
            <a:r>
              <a:rPr lang="en-US" dirty="0"/>
              <a:t>	</a:t>
            </a:r>
            <a:r>
              <a:rPr lang="en-US" dirty="0" smtClean="0"/>
              <a:t>Lost tooth</a:t>
            </a:r>
          </a:p>
          <a:p>
            <a:pPr marL="0" indent="0">
              <a:buNone/>
            </a:pPr>
            <a:r>
              <a:rPr lang="en-US" dirty="0"/>
              <a:t>	</a:t>
            </a:r>
            <a:r>
              <a:rPr lang="en-US" dirty="0" smtClean="0"/>
              <a:t>Birthdays</a:t>
            </a:r>
          </a:p>
          <a:p>
            <a:pPr marL="0" indent="0">
              <a:buNone/>
            </a:pPr>
            <a:r>
              <a:rPr lang="en-US" dirty="0"/>
              <a:t>	</a:t>
            </a:r>
            <a:r>
              <a:rPr lang="en-US" dirty="0" smtClean="0"/>
              <a:t>New sibling	</a:t>
            </a:r>
            <a:endParaRPr lang="en-US" dirty="0"/>
          </a:p>
          <a:p>
            <a:pPr marL="0" indent="0">
              <a:buNone/>
            </a:pPr>
            <a:r>
              <a:rPr lang="en-US" dirty="0"/>
              <a:t>(Bailey, 2001, </a:t>
            </a:r>
            <a:r>
              <a:rPr lang="en-US" dirty="0" smtClean="0"/>
              <a:t>pp. 61-63)</a:t>
            </a:r>
            <a:endParaRPr lang="en-US" dirty="0"/>
          </a:p>
          <a:p>
            <a:endParaRPr lang="en-US" dirty="0"/>
          </a:p>
        </p:txBody>
      </p:sp>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553992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“Young children encode information in </a:t>
            </a:r>
            <a:r>
              <a:rPr lang="en-US" dirty="0" smtClean="0"/>
              <a:t>pictures” (Bailey, 2001, p. </a:t>
            </a:r>
            <a:r>
              <a:rPr lang="en-US" dirty="0" smtClean="0"/>
              <a:t>153</a:t>
            </a:r>
            <a:r>
              <a:rPr lang="en-US" dirty="0" smtClean="0"/>
              <a:t>)</a:t>
            </a:r>
          </a:p>
          <a:p>
            <a:endParaRPr lang="en-US" dirty="0"/>
          </a:p>
          <a:p>
            <a:r>
              <a:rPr lang="en-US" dirty="0" smtClean="0"/>
              <a:t>Post Rules where students can see them</a:t>
            </a:r>
          </a:p>
          <a:p>
            <a:endParaRPr lang="en-US" dirty="0" smtClean="0"/>
          </a:p>
          <a:p>
            <a:r>
              <a:rPr lang="en-US" dirty="0" smtClean="0"/>
              <a:t>Picture Rule Cards remind children of expectations and choices. Example: You may sit with your hands on your lap, or hands on your knees.</a:t>
            </a:r>
          </a:p>
          <a:p>
            <a:pPr marL="0" indent="0">
              <a:buNone/>
            </a:pPr>
            <a:endParaRPr lang="en-US" dirty="0" smtClean="0"/>
          </a:p>
          <a:p>
            <a:pPr marL="0" indent="0">
              <a:buNone/>
            </a:pPr>
            <a:r>
              <a:rPr lang="en-US" dirty="0" smtClean="0"/>
              <a:t>(Bailey, 2001)</a:t>
            </a:r>
            <a:endParaRPr lang="en-US" dirty="0"/>
          </a:p>
        </p:txBody>
      </p:sp>
      <p:sp>
        <p:nvSpPr>
          <p:cNvPr id="3" name="Title 2"/>
          <p:cNvSpPr>
            <a:spLocks noGrp="1"/>
          </p:cNvSpPr>
          <p:nvPr>
            <p:ph type="title"/>
          </p:nvPr>
        </p:nvSpPr>
        <p:spPr/>
        <p:txBody>
          <a:bodyPr/>
          <a:lstStyle/>
          <a:p>
            <a:r>
              <a:rPr lang="en-US" dirty="0" smtClean="0"/>
              <a:t>Visual Supports</a:t>
            </a:r>
            <a:endParaRPr lang="en-US" dirty="0"/>
          </a:p>
        </p:txBody>
      </p:sp>
    </p:spTree>
    <p:extLst>
      <p:ext uri="{BB962C8B-B14F-4D97-AF65-F5344CB8AC3E}">
        <p14:creationId xmlns:p14="http://schemas.microsoft.com/office/powerpoint/2010/main" val="1995834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029200"/>
          </a:xfrm>
        </p:spPr>
        <p:txBody>
          <a:bodyPr>
            <a:normAutofit lnSpcReduction="10000"/>
          </a:bodyPr>
          <a:lstStyle/>
          <a:p>
            <a:r>
              <a:rPr lang="en-US" dirty="0" smtClean="0"/>
              <a:t>Wa</a:t>
            </a:r>
            <a:r>
              <a:rPr lang="en-US" dirty="0" smtClean="0"/>
              <a:t>ys </a:t>
            </a:r>
            <a:r>
              <a:rPr lang="en-US" dirty="0" smtClean="0"/>
              <a:t>to be helpful </a:t>
            </a:r>
            <a:r>
              <a:rPr lang="en-US" dirty="0" smtClean="0"/>
              <a:t>book </a:t>
            </a:r>
          </a:p>
          <a:p>
            <a:pPr lvl="1"/>
            <a:r>
              <a:rPr lang="en-US" dirty="0" smtClean="0"/>
              <a:t>Children draw pictures of ways they help keep school safe</a:t>
            </a:r>
          </a:p>
          <a:p>
            <a:pPr marL="457200" lvl="1" indent="0">
              <a:buNone/>
            </a:pPr>
            <a:r>
              <a:rPr lang="en-US" dirty="0" smtClean="0"/>
              <a:t> </a:t>
            </a:r>
            <a:endParaRPr lang="en-US" dirty="0" smtClean="0"/>
          </a:p>
          <a:p>
            <a:r>
              <a:rPr lang="en-US" dirty="0" smtClean="0"/>
              <a:t>Friends and </a:t>
            </a:r>
            <a:r>
              <a:rPr lang="en-US" dirty="0" smtClean="0"/>
              <a:t>family board</a:t>
            </a:r>
          </a:p>
          <a:p>
            <a:pPr lvl="1"/>
            <a:r>
              <a:rPr lang="en-US" dirty="0" smtClean="0"/>
              <a:t>Helps students get to know each other and feel safe</a:t>
            </a:r>
          </a:p>
          <a:p>
            <a:pPr lvl="1"/>
            <a:endParaRPr lang="en-US" dirty="0" smtClean="0"/>
          </a:p>
          <a:p>
            <a:r>
              <a:rPr lang="en-US" dirty="0" smtClean="0"/>
              <a:t>Job board</a:t>
            </a:r>
          </a:p>
          <a:p>
            <a:pPr lvl="1"/>
            <a:r>
              <a:rPr lang="en-US" dirty="0" smtClean="0"/>
              <a:t>Children contribute to the classroom; jobs include social and emotional needs such as erasing board and greeter </a:t>
            </a:r>
          </a:p>
          <a:p>
            <a:pPr marL="0" indent="0">
              <a:buNone/>
            </a:pPr>
            <a:r>
              <a:rPr lang="en-US" dirty="0" smtClean="0"/>
              <a:t>(Bailey, 2001, pp. 66-71)</a:t>
            </a:r>
          </a:p>
          <a:p>
            <a:pPr marL="0" indent="0">
              <a:buNone/>
            </a:pPr>
            <a:endParaRPr lang="en-US" dirty="0" smtClean="0"/>
          </a:p>
          <a:p>
            <a:r>
              <a:rPr lang="en-US" dirty="0" smtClean="0"/>
              <a:t>We </a:t>
            </a:r>
            <a:r>
              <a:rPr lang="en-US" dirty="0"/>
              <a:t>Care </a:t>
            </a:r>
            <a:r>
              <a:rPr lang="en-US" dirty="0" smtClean="0"/>
              <a:t>Center</a:t>
            </a:r>
          </a:p>
          <a:p>
            <a:pPr lvl="1"/>
            <a:r>
              <a:rPr lang="en-US" dirty="0" smtClean="0"/>
              <a:t>Children create notes/cards for others (Bailey, 2001, p. 220)</a:t>
            </a:r>
            <a:endParaRPr lang="en-US" dirty="0"/>
          </a:p>
          <a:p>
            <a:endParaRPr lang="en-US" dirty="0"/>
          </a:p>
          <a:p>
            <a:endParaRPr lang="en-US" dirty="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School Family Development</a:t>
            </a:r>
            <a:endParaRPr lang="en-US" dirty="0"/>
          </a:p>
        </p:txBody>
      </p:sp>
    </p:spTree>
    <p:extLst>
      <p:ext uri="{BB962C8B-B14F-4D97-AF65-F5344CB8AC3E}">
        <p14:creationId xmlns:p14="http://schemas.microsoft.com/office/powerpoint/2010/main" val="4031366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Explicit comments let children know what they did that was helpful.</a:t>
            </a:r>
          </a:p>
          <a:p>
            <a:pPr marL="0" indent="0">
              <a:buNone/>
            </a:pPr>
            <a:endParaRPr lang="en-US" dirty="0"/>
          </a:p>
          <a:p>
            <a:r>
              <a:rPr lang="en-US" dirty="0" smtClean="0"/>
              <a:t>“You _____________ so _________________.  That was helpful (--kind,--caring, --thoughtful).” (Bailey, 2001, pp. 71-72)</a:t>
            </a:r>
          </a:p>
          <a:p>
            <a:pPr marL="0" indent="0">
              <a:buNone/>
            </a:pPr>
            <a:endParaRPr lang="en-US" dirty="0"/>
          </a:p>
          <a:p>
            <a:pPr marL="0" indent="0">
              <a:buNone/>
            </a:pPr>
            <a:r>
              <a:rPr lang="en-US" dirty="0" smtClean="0"/>
              <a:t>Example: “You picked up the book so it didn’t get stepped on. That was helpful.”</a:t>
            </a:r>
            <a:endParaRPr lang="en-US" dirty="0"/>
          </a:p>
        </p:txBody>
      </p:sp>
      <p:sp>
        <p:nvSpPr>
          <p:cNvPr id="3" name="Title 2"/>
          <p:cNvSpPr>
            <a:spLocks noGrp="1"/>
          </p:cNvSpPr>
          <p:nvPr>
            <p:ph type="title"/>
          </p:nvPr>
        </p:nvSpPr>
        <p:spPr/>
        <p:txBody>
          <a:bodyPr/>
          <a:lstStyle/>
          <a:p>
            <a:r>
              <a:rPr lang="en-US" dirty="0" smtClean="0"/>
              <a:t>Comment on kind deeds</a:t>
            </a:r>
            <a:endParaRPr lang="en-US" dirty="0"/>
          </a:p>
        </p:txBody>
      </p:sp>
    </p:spTree>
    <p:extLst>
      <p:ext uri="{BB962C8B-B14F-4D97-AF65-F5344CB8AC3E}">
        <p14:creationId xmlns:p14="http://schemas.microsoft.com/office/powerpoint/2010/main" val="330397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Describe what you see</a:t>
            </a:r>
          </a:p>
          <a:p>
            <a:r>
              <a:rPr lang="en-US" dirty="0" smtClean="0"/>
              <a:t>Follow with a “tag”.</a:t>
            </a:r>
          </a:p>
          <a:p>
            <a:pPr lvl="1"/>
            <a:r>
              <a:rPr lang="en-US" dirty="0" smtClean="0"/>
              <a:t>“That </a:t>
            </a:r>
            <a:r>
              <a:rPr lang="en-US" dirty="0" smtClean="0"/>
              <a:t>took determination</a:t>
            </a:r>
            <a:r>
              <a:rPr lang="en-US" dirty="0" smtClean="0"/>
              <a:t>.”</a:t>
            </a:r>
            <a:endParaRPr lang="en-US" dirty="0" smtClean="0"/>
          </a:p>
          <a:p>
            <a:pPr lvl="1"/>
            <a:r>
              <a:rPr lang="en-US" dirty="0" smtClean="0"/>
              <a:t>“That was gutsy.”</a:t>
            </a:r>
          </a:p>
          <a:p>
            <a:pPr lvl="1"/>
            <a:r>
              <a:rPr lang="en-US" dirty="0" smtClean="0"/>
              <a:t>“You sure are organized.”</a:t>
            </a:r>
          </a:p>
          <a:p>
            <a:pPr lvl="1"/>
            <a:r>
              <a:rPr lang="en-US" dirty="0" smtClean="0"/>
              <a:t>“That was helpful.”</a:t>
            </a:r>
          </a:p>
          <a:p>
            <a:pPr lvl="1"/>
            <a:r>
              <a:rPr lang="en-US" dirty="0" smtClean="0"/>
              <a:t>“That was thoughtful”</a:t>
            </a:r>
          </a:p>
          <a:p>
            <a:pPr lvl="1"/>
            <a:r>
              <a:rPr lang="en-US" dirty="0" smtClean="0"/>
              <a:t>“That was kind, caring, loving, etc</a:t>
            </a:r>
            <a:r>
              <a:rPr lang="en-US" dirty="0" smtClean="0"/>
              <a:t>.”</a:t>
            </a:r>
          </a:p>
          <a:p>
            <a:pPr lvl="1"/>
            <a:endParaRPr lang="en-US" dirty="0" smtClean="0"/>
          </a:p>
          <a:p>
            <a:pPr marL="0" indent="0">
              <a:buNone/>
            </a:pPr>
            <a:r>
              <a:rPr lang="en-US" dirty="0" smtClean="0"/>
              <a:t>(Bailey, 2001, p. 83)</a:t>
            </a:r>
            <a:endParaRPr lang="en-US" dirty="0"/>
          </a:p>
        </p:txBody>
      </p:sp>
      <p:sp>
        <p:nvSpPr>
          <p:cNvPr id="3" name="Title 2"/>
          <p:cNvSpPr>
            <a:spLocks noGrp="1"/>
          </p:cNvSpPr>
          <p:nvPr>
            <p:ph type="title"/>
          </p:nvPr>
        </p:nvSpPr>
        <p:spPr/>
        <p:txBody>
          <a:bodyPr/>
          <a:lstStyle/>
          <a:p>
            <a:r>
              <a:rPr lang="en-US" dirty="0" smtClean="0"/>
              <a:t>Descriptive Praise</a:t>
            </a:r>
            <a:endParaRPr lang="en-US" dirty="0"/>
          </a:p>
        </p:txBody>
      </p:sp>
    </p:spTree>
    <p:extLst>
      <p:ext uri="{BB962C8B-B14F-4D97-AF65-F5344CB8AC3E}">
        <p14:creationId xmlns:p14="http://schemas.microsoft.com/office/powerpoint/2010/main" val="369990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Everyone makes poor choices.</a:t>
            </a:r>
          </a:p>
          <a:p>
            <a:r>
              <a:rPr lang="en-US" dirty="0" smtClean="0"/>
              <a:t>Instead of lecturing, encourage child to fix problem.</a:t>
            </a:r>
          </a:p>
          <a:p>
            <a:endParaRPr lang="en-US" dirty="0" smtClean="0"/>
          </a:p>
          <a:p>
            <a:r>
              <a:rPr lang="en-US" dirty="0" smtClean="0"/>
              <a:t>“We all make mistakes. What could you do now that would be helpful?”</a:t>
            </a:r>
          </a:p>
          <a:p>
            <a:r>
              <a:rPr lang="en-US" dirty="0" smtClean="0"/>
              <a:t>“You can do it.” </a:t>
            </a:r>
            <a:endParaRPr lang="en-US" dirty="0" smtClean="0"/>
          </a:p>
          <a:p>
            <a:endParaRPr lang="en-US" dirty="0" smtClean="0"/>
          </a:p>
          <a:p>
            <a:pPr marL="0" indent="0">
              <a:buNone/>
            </a:pPr>
            <a:r>
              <a:rPr lang="en-US" dirty="0" smtClean="0"/>
              <a:t>(Bailey, </a:t>
            </a:r>
            <a:r>
              <a:rPr lang="en-US" dirty="0" smtClean="0"/>
              <a:t>2001</a:t>
            </a:r>
            <a:r>
              <a:rPr lang="en-US" dirty="0" smtClean="0"/>
              <a:t>, p. 85)</a:t>
            </a:r>
          </a:p>
          <a:p>
            <a:endParaRPr lang="en-US" dirty="0"/>
          </a:p>
        </p:txBody>
      </p:sp>
      <p:sp>
        <p:nvSpPr>
          <p:cNvPr id="3" name="Title 2"/>
          <p:cNvSpPr>
            <a:spLocks noGrp="1"/>
          </p:cNvSpPr>
          <p:nvPr>
            <p:ph type="title"/>
          </p:nvPr>
        </p:nvSpPr>
        <p:spPr/>
        <p:txBody>
          <a:bodyPr>
            <a:normAutofit fontScale="90000"/>
          </a:bodyPr>
          <a:lstStyle/>
          <a:p>
            <a:r>
              <a:rPr lang="en-US" dirty="0" smtClean="0"/>
              <a:t>Encourage children when they make poor choices</a:t>
            </a:r>
            <a:endParaRPr lang="en-US" dirty="0"/>
          </a:p>
        </p:txBody>
      </p:sp>
    </p:spTree>
    <p:extLst>
      <p:ext uri="{BB962C8B-B14F-4D97-AF65-F5344CB8AC3E}">
        <p14:creationId xmlns:p14="http://schemas.microsoft.com/office/powerpoint/2010/main" val="2600176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029200"/>
          </a:xfrm>
        </p:spPr>
        <p:txBody>
          <a:bodyPr>
            <a:normAutofit/>
          </a:bodyPr>
          <a:lstStyle/>
          <a:p>
            <a:r>
              <a:rPr lang="en-US" dirty="0" smtClean="0"/>
              <a:t>Children develop perceptions about other students based on how we respond to misbehavior. (Bailey, 2001; Jones &amp; Jones, 2010</a:t>
            </a:r>
            <a:r>
              <a:rPr lang="en-US" dirty="0" smtClean="0"/>
              <a:t>)</a:t>
            </a:r>
          </a:p>
          <a:p>
            <a:endParaRPr lang="en-US" dirty="0" smtClean="0"/>
          </a:p>
          <a:p>
            <a:r>
              <a:rPr lang="en-US" dirty="0" smtClean="0"/>
              <a:t>Give a motive to the aggressor as a  </a:t>
            </a:r>
            <a:r>
              <a:rPr lang="en-US" dirty="0" smtClean="0"/>
              <a:t>“call for help</a:t>
            </a:r>
            <a:r>
              <a:rPr lang="en-US" dirty="0"/>
              <a:t>” (Bailey, 2001)</a:t>
            </a:r>
          </a:p>
          <a:p>
            <a:pPr marL="0" indent="0">
              <a:buNone/>
            </a:pPr>
            <a:endParaRPr lang="en-US" dirty="0" smtClean="0"/>
          </a:p>
          <a:p>
            <a:pPr marL="0" indent="0">
              <a:buNone/>
            </a:pPr>
            <a:r>
              <a:rPr lang="en-US" dirty="0" smtClean="0"/>
              <a:t>Example</a:t>
            </a:r>
            <a:r>
              <a:rPr lang="en-US" dirty="0" smtClean="0"/>
              <a:t>: </a:t>
            </a:r>
            <a:r>
              <a:rPr lang="en-US" dirty="0" smtClean="0"/>
              <a:t>Child is throwing toys, say to them: “You </a:t>
            </a:r>
            <a:r>
              <a:rPr lang="en-US" dirty="0" smtClean="0"/>
              <a:t>seem to </a:t>
            </a:r>
            <a:r>
              <a:rPr lang="en-US" dirty="0" smtClean="0"/>
              <a:t>feel </a:t>
            </a:r>
            <a:r>
              <a:rPr lang="en-US" dirty="0" smtClean="0"/>
              <a:t>angry today. What could you do that would help you feel better</a:t>
            </a:r>
            <a:r>
              <a:rPr lang="en-US" dirty="0" smtClean="0"/>
              <a:t>?”</a:t>
            </a:r>
            <a:endParaRPr lang="en-US" dirty="0" smtClean="0"/>
          </a:p>
        </p:txBody>
      </p:sp>
      <p:sp>
        <p:nvSpPr>
          <p:cNvPr id="3" name="Title 2"/>
          <p:cNvSpPr>
            <a:spLocks noGrp="1"/>
          </p:cNvSpPr>
          <p:nvPr>
            <p:ph type="title"/>
          </p:nvPr>
        </p:nvSpPr>
        <p:spPr/>
        <p:txBody>
          <a:bodyPr>
            <a:normAutofit fontScale="90000"/>
          </a:bodyPr>
          <a:lstStyle/>
          <a:p>
            <a:r>
              <a:rPr lang="en-US" dirty="0" smtClean="0"/>
              <a:t>Demonstrate misbehavior is a “call for help” </a:t>
            </a:r>
            <a:endParaRPr lang="en-US" dirty="0"/>
          </a:p>
        </p:txBody>
      </p:sp>
    </p:spTree>
    <p:extLst>
      <p:ext uri="{BB962C8B-B14F-4D97-AF65-F5344CB8AC3E}">
        <p14:creationId xmlns:p14="http://schemas.microsoft.com/office/powerpoint/2010/main" val="3969638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lstStyle/>
          <a:p>
            <a:r>
              <a:rPr lang="en-US" dirty="0"/>
              <a:t>“Create descriptive mental images” to indicate what child should do (Bailey, 2001, p. 97</a:t>
            </a:r>
            <a:r>
              <a:rPr lang="en-US" dirty="0" smtClean="0"/>
              <a:t>)</a:t>
            </a:r>
          </a:p>
          <a:p>
            <a:endParaRPr lang="en-US" dirty="0"/>
          </a:p>
          <a:p>
            <a:r>
              <a:rPr lang="en-US" dirty="0"/>
              <a:t>“… it is generally more effective to request that a student initiate an action rather than terminate an </a:t>
            </a:r>
            <a:r>
              <a:rPr lang="en-US" dirty="0" smtClean="0"/>
              <a:t>action” </a:t>
            </a:r>
            <a:r>
              <a:rPr lang="en-US" dirty="0"/>
              <a:t>(Jones &amp; Jones, 2010, p. 310</a:t>
            </a:r>
            <a:r>
              <a:rPr lang="en-US" dirty="0" smtClean="0"/>
              <a:t>). </a:t>
            </a:r>
          </a:p>
          <a:p>
            <a:endParaRPr lang="en-US" dirty="0"/>
          </a:p>
          <a:p>
            <a:r>
              <a:rPr lang="en-US" dirty="0"/>
              <a:t>Example: “Pick up the blocks” versus  “Don’t step on the blocks”</a:t>
            </a:r>
          </a:p>
          <a:p>
            <a:endParaRPr lang="en-US" dirty="0" smtClean="0"/>
          </a:p>
          <a:p>
            <a:endParaRPr lang="en-US" dirty="0"/>
          </a:p>
          <a:p>
            <a:endParaRPr lang="en-US" dirty="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Skill 3</a:t>
            </a:r>
            <a:br>
              <a:rPr lang="en-US" dirty="0" smtClean="0"/>
            </a:br>
            <a:r>
              <a:rPr lang="en-US" dirty="0" smtClean="0"/>
              <a:t>Assertiveness</a:t>
            </a:r>
            <a:r>
              <a:rPr lang="en-US" dirty="0"/>
              <a:t>: Saying “no” and being </a:t>
            </a:r>
            <a:r>
              <a:rPr lang="en-US" dirty="0" smtClean="0"/>
              <a:t>heard</a:t>
            </a:r>
            <a:endParaRPr lang="en-US" dirty="0"/>
          </a:p>
        </p:txBody>
      </p:sp>
    </p:spTree>
    <p:extLst>
      <p:ext uri="{BB962C8B-B14F-4D97-AF65-F5344CB8AC3E}">
        <p14:creationId xmlns:p14="http://schemas.microsoft.com/office/powerpoint/2010/main" val="4102488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Use “assertive commands” (Bailey, 2001, p.111</a:t>
            </a:r>
            <a:r>
              <a:rPr lang="en-US" dirty="0" smtClean="0"/>
              <a:t>)</a:t>
            </a:r>
          </a:p>
          <a:p>
            <a:endParaRPr lang="en-US" dirty="0"/>
          </a:p>
          <a:p>
            <a:r>
              <a:rPr lang="en-US" dirty="0" smtClean="0"/>
              <a:t>A request is a question</a:t>
            </a:r>
          </a:p>
          <a:p>
            <a:endParaRPr lang="en-US" dirty="0" smtClean="0"/>
          </a:p>
          <a:p>
            <a:r>
              <a:rPr lang="en-US" dirty="0" smtClean="0"/>
              <a:t>A command is expected</a:t>
            </a:r>
          </a:p>
          <a:p>
            <a:endParaRPr lang="en-US" dirty="0" smtClean="0"/>
          </a:p>
          <a:p>
            <a:r>
              <a:rPr lang="en-US" dirty="0" smtClean="0"/>
              <a:t>Example</a:t>
            </a:r>
            <a:r>
              <a:rPr lang="en-US" dirty="0" smtClean="0"/>
              <a:t>: “Bring this to the library” versus Would you bring this to the library?  </a:t>
            </a:r>
            <a:endParaRPr lang="en-US" dirty="0"/>
          </a:p>
        </p:txBody>
      </p:sp>
      <p:sp>
        <p:nvSpPr>
          <p:cNvPr id="3" name="Title 2"/>
          <p:cNvSpPr>
            <a:spLocks noGrp="1"/>
          </p:cNvSpPr>
          <p:nvPr>
            <p:ph type="title"/>
          </p:nvPr>
        </p:nvSpPr>
        <p:spPr/>
        <p:txBody>
          <a:bodyPr/>
          <a:lstStyle/>
          <a:p>
            <a:r>
              <a:rPr lang="en-US" dirty="0" smtClean="0"/>
              <a:t>Assertive Commands</a:t>
            </a:r>
            <a:endParaRPr lang="en-US" dirty="0"/>
          </a:p>
        </p:txBody>
      </p:sp>
    </p:spTree>
    <p:extLst>
      <p:ext uri="{BB962C8B-B14F-4D97-AF65-F5344CB8AC3E}">
        <p14:creationId xmlns:p14="http://schemas.microsoft.com/office/powerpoint/2010/main" val="306896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Preschool Students</a:t>
            </a:r>
            <a:endParaRPr lang="en-US" dirty="0"/>
          </a:p>
        </p:txBody>
      </p:sp>
      <p:sp>
        <p:nvSpPr>
          <p:cNvPr id="3" name="Text Placeholder 2"/>
          <p:cNvSpPr>
            <a:spLocks noGrp="1"/>
          </p:cNvSpPr>
          <p:nvPr>
            <p:ph type="body" idx="1"/>
          </p:nvPr>
        </p:nvSpPr>
        <p:spPr>
          <a:xfrm>
            <a:off x="304800" y="1752600"/>
            <a:ext cx="8229600" cy="4525963"/>
          </a:xfrm>
        </p:spPr>
        <p:txBody>
          <a:bodyPr>
            <a:normAutofit/>
          </a:bodyPr>
          <a:lstStyle/>
          <a:p>
            <a:r>
              <a:rPr lang="en-US" dirty="0" smtClean="0"/>
              <a:t>First school experience</a:t>
            </a:r>
            <a:endParaRPr lang="en-US" dirty="0"/>
          </a:p>
          <a:p>
            <a:endParaRPr lang="en-US" dirty="0" smtClean="0"/>
          </a:p>
          <a:p>
            <a:r>
              <a:rPr lang="en-US" dirty="0" smtClean="0"/>
              <a:t>First social experience with other kids</a:t>
            </a:r>
          </a:p>
          <a:p>
            <a:endParaRPr lang="en-US" dirty="0"/>
          </a:p>
          <a:p>
            <a:r>
              <a:rPr lang="en-US" dirty="0" smtClean="0"/>
              <a:t>Diverse population with diverse needs</a:t>
            </a:r>
          </a:p>
          <a:p>
            <a:endParaRPr lang="en-US" dirty="0"/>
          </a:p>
          <a:p>
            <a:r>
              <a:rPr lang="en-US" dirty="0" smtClean="0"/>
              <a:t>Besides academic goals, they need to learn to follow directions </a:t>
            </a:r>
            <a:r>
              <a:rPr lang="en-US" dirty="0"/>
              <a:t>and interact with other </a:t>
            </a:r>
            <a:r>
              <a:rPr lang="en-US" dirty="0" smtClean="0"/>
              <a:t>kids</a:t>
            </a:r>
            <a:endParaRPr lang="en-US" dirty="0"/>
          </a:p>
          <a:p>
            <a:endParaRPr lang="en-US" dirty="0"/>
          </a:p>
        </p:txBody>
      </p:sp>
    </p:spTree>
    <p:extLst>
      <p:ext uri="{BB962C8B-B14F-4D97-AF65-F5344CB8AC3E}">
        <p14:creationId xmlns:p14="http://schemas.microsoft.com/office/powerpoint/2010/main" val="327343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Nonjudgmental</a:t>
            </a:r>
            <a:r>
              <a:rPr lang="en-US" dirty="0" smtClean="0"/>
              <a:t>, informs about </a:t>
            </a:r>
            <a:r>
              <a:rPr lang="en-US" dirty="0" smtClean="0"/>
              <a:t>problem</a:t>
            </a:r>
          </a:p>
          <a:p>
            <a:endParaRPr lang="en-US" dirty="0" smtClean="0"/>
          </a:p>
          <a:p>
            <a:r>
              <a:rPr lang="en-US" dirty="0" smtClean="0"/>
              <a:t>Describes behavior and </a:t>
            </a:r>
            <a:r>
              <a:rPr lang="en-US" dirty="0" smtClean="0"/>
              <a:t>feelings</a:t>
            </a:r>
          </a:p>
          <a:p>
            <a:endParaRPr lang="en-US" dirty="0" smtClean="0"/>
          </a:p>
          <a:p>
            <a:r>
              <a:rPr lang="en-US" dirty="0" smtClean="0"/>
              <a:t>Helps children to understand others’ perspective </a:t>
            </a:r>
            <a:r>
              <a:rPr lang="en-US" dirty="0"/>
              <a:t>(Jones &amp; Jones, 2010, p. 36</a:t>
            </a:r>
            <a:r>
              <a:rPr lang="en-US" dirty="0" smtClean="0"/>
              <a:t>)</a:t>
            </a:r>
          </a:p>
          <a:p>
            <a:endParaRPr lang="en-US" dirty="0" smtClean="0"/>
          </a:p>
          <a:p>
            <a:r>
              <a:rPr lang="en-US" dirty="0" smtClean="0"/>
              <a:t>“I don’t like it when you _____” (Bailey, 2001, p.120)</a:t>
            </a:r>
          </a:p>
          <a:p>
            <a:endParaRPr lang="en-US" dirty="0"/>
          </a:p>
        </p:txBody>
      </p:sp>
      <p:sp>
        <p:nvSpPr>
          <p:cNvPr id="3" name="Title 2"/>
          <p:cNvSpPr>
            <a:spLocks noGrp="1"/>
          </p:cNvSpPr>
          <p:nvPr>
            <p:ph type="title"/>
          </p:nvPr>
        </p:nvSpPr>
        <p:spPr/>
        <p:txBody>
          <a:bodyPr/>
          <a:lstStyle/>
          <a:p>
            <a:r>
              <a:rPr lang="en-US" dirty="0" smtClean="0"/>
              <a:t>“I Message” Strategy</a:t>
            </a:r>
            <a:endParaRPr lang="en-US" dirty="0"/>
          </a:p>
        </p:txBody>
      </p:sp>
    </p:spTree>
    <p:extLst>
      <p:ext uri="{BB962C8B-B14F-4D97-AF65-F5344CB8AC3E}">
        <p14:creationId xmlns:p14="http://schemas.microsoft.com/office/powerpoint/2010/main" val="137691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fontScale="92500" lnSpcReduction="20000"/>
          </a:bodyPr>
          <a:lstStyle/>
          <a:p>
            <a:r>
              <a:rPr lang="en-US" dirty="0"/>
              <a:t>Kids tattle because they feel powerless, unsafe, or angry </a:t>
            </a:r>
            <a:r>
              <a:rPr lang="en-US" dirty="0" smtClean="0"/>
              <a:t>because something </a:t>
            </a:r>
            <a:r>
              <a:rPr lang="en-US" dirty="0"/>
              <a:t>didn’t go their way. </a:t>
            </a:r>
            <a:endParaRPr lang="en-US" dirty="0" smtClean="0"/>
          </a:p>
          <a:p>
            <a:endParaRPr lang="en-US" dirty="0"/>
          </a:p>
          <a:p>
            <a:r>
              <a:rPr lang="en-US" dirty="0" smtClean="0"/>
              <a:t>Empower victim, asking  </a:t>
            </a:r>
            <a:r>
              <a:rPr lang="en-US" dirty="0" smtClean="0"/>
              <a:t>“Did you like it</a:t>
            </a:r>
            <a:r>
              <a:rPr lang="en-US" dirty="0" smtClean="0"/>
              <a:t>?” (Child responds with “no”)</a:t>
            </a:r>
          </a:p>
          <a:p>
            <a:endParaRPr lang="en-US" dirty="0"/>
          </a:p>
          <a:p>
            <a:r>
              <a:rPr lang="en-US" dirty="0" smtClean="0"/>
              <a:t>Tell child:  “Go tell Emma, “I don’t like it when you hit me.”</a:t>
            </a:r>
          </a:p>
          <a:p>
            <a:endParaRPr lang="en-US" dirty="0"/>
          </a:p>
          <a:p>
            <a:r>
              <a:rPr lang="en-US" dirty="0" smtClean="0"/>
              <a:t>For children who are less confident, have them practice first, using their </a:t>
            </a:r>
            <a:r>
              <a:rPr lang="en-US" dirty="0" smtClean="0"/>
              <a:t>“big voice” </a:t>
            </a:r>
            <a:r>
              <a:rPr lang="en-US" dirty="0" smtClean="0"/>
              <a:t>before they go to the aggressor.</a:t>
            </a:r>
          </a:p>
          <a:p>
            <a:endParaRPr lang="en-US" dirty="0"/>
          </a:p>
          <a:p>
            <a:pPr marL="0" indent="0">
              <a:buNone/>
            </a:pPr>
            <a:r>
              <a:rPr lang="en-US" dirty="0" smtClean="0"/>
              <a:t>(Bailey, 2001)</a:t>
            </a:r>
            <a:endParaRPr lang="en-US" dirty="0" smtClean="0"/>
          </a:p>
        </p:txBody>
      </p:sp>
      <p:sp>
        <p:nvSpPr>
          <p:cNvPr id="3" name="Title 2"/>
          <p:cNvSpPr>
            <a:spLocks noGrp="1"/>
          </p:cNvSpPr>
          <p:nvPr>
            <p:ph type="title"/>
          </p:nvPr>
        </p:nvSpPr>
        <p:spPr/>
        <p:txBody>
          <a:bodyPr/>
          <a:lstStyle/>
          <a:p>
            <a:r>
              <a:rPr lang="en-US" dirty="0" smtClean="0"/>
              <a:t>Use </a:t>
            </a:r>
            <a:r>
              <a:rPr lang="en-US" dirty="0" smtClean="0"/>
              <a:t>Tattling </a:t>
            </a:r>
            <a:r>
              <a:rPr lang="en-US" dirty="0" smtClean="0"/>
              <a:t>as a Teaching </a:t>
            </a:r>
            <a:r>
              <a:rPr lang="en-US" dirty="0" smtClean="0"/>
              <a:t>Tool</a:t>
            </a:r>
            <a:endParaRPr lang="en-US" dirty="0"/>
          </a:p>
        </p:txBody>
      </p:sp>
    </p:spTree>
    <p:extLst>
      <p:ext uri="{BB962C8B-B14F-4D97-AF65-F5344CB8AC3E}">
        <p14:creationId xmlns:p14="http://schemas.microsoft.com/office/powerpoint/2010/main" val="108130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953000"/>
          </a:xfrm>
        </p:spPr>
        <p:txBody>
          <a:bodyPr>
            <a:normAutofit/>
          </a:bodyPr>
          <a:lstStyle/>
          <a:p>
            <a:r>
              <a:rPr lang="en-US" dirty="0" smtClean="0"/>
              <a:t>Choices give child power (</a:t>
            </a:r>
            <a:r>
              <a:rPr lang="en-US" dirty="0" smtClean="0"/>
              <a:t>Jones &amp; Jones, 2010)</a:t>
            </a:r>
          </a:p>
          <a:p>
            <a:endParaRPr lang="en-US" dirty="0" smtClean="0"/>
          </a:p>
          <a:p>
            <a:r>
              <a:rPr lang="en-US" dirty="0" smtClean="0"/>
              <a:t>Give two positive choices versus using a positive</a:t>
            </a:r>
          </a:p>
          <a:p>
            <a:pPr marL="0" indent="0">
              <a:buNone/>
            </a:pPr>
            <a:r>
              <a:rPr lang="en-US" dirty="0"/>
              <a:t> </a:t>
            </a:r>
            <a:r>
              <a:rPr lang="en-US" dirty="0" smtClean="0"/>
              <a:t>    </a:t>
            </a:r>
            <a:r>
              <a:rPr lang="en-US" dirty="0" smtClean="0"/>
              <a:t>and </a:t>
            </a:r>
            <a:r>
              <a:rPr lang="en-US" dirty="0"/>
              <a:t>a negative (Bailey, 2001, pp. 141-142</a:t>
            </a:r>
            <a:r>
              <a:rPr lang="en-US" dirty="0" smtClean="0"/>
              <a:t>)</a:t>
            </a:r>
            <a:endParaRPr lang="en-US" dirty="0" smtClean="0"/>
          </a:p>
          <a:p>
            <a:endParaRPr lang="en-US" dirty="0"/>
          </a:p>
          <a:p>
            <a:r>
              <a:rPr lang="en-US" dirty="0"/>
              <a:t>Use when a child is not following </a:t>
            </a:r>
            <a:r>
              <a:rPr lang="en-US" dirty="0"/>
              <a:t>directions (Bailey, 2001, pp. 141-142)</a:t>
            </a:r>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Skill 4 </a:t>
            </a:r>
            <a:br>
              <a:rPr lang="en-US" dirty="0" smtClean="0"/>
            </a:br>
            <a:r>
              <a:rPr lang="en-US" dirty="0" smtClean="0"/>
              <a:t>Choices</a:t>
            </a:r>
            <a:r>
              <a:rPr lang="en-US" dirty="0"/>
              <a:t>: Building self esteem and </a:t>
            </a:r>
            <a:r>
              <a:rPr lang="en-US" dirty="0" smtClean="0"/>
              <a:t>willpower</a:t>
            </a:r>
            <a:endParaRPr lang="en-US" dirty="0"/>
          </a:p>
        </p:txBody>
      </p:sp>
    </p:spTree>
    <p:extLst>
      <p:ext uri="{BB962C8B-B14F-4D97-AF65-F5344CB8AC3E}">
        <p14:creationId xmlns:p14="http://schemas.microsoft.com/office/powerpoint/2010/main" val="877371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t>First </a:t>
            </a:r>
            <a:r>
              <a:rPr lang="en-US" dirty="0"/>
              <a:t>take a breath to calm yourself; decide what you want child to </a:t>
            </a:r>
            <a:r>
              <a:rPr lang="en-US" dirty="0" smtClean="0"/>
              <a:t>do</a:t>
            </a:r>
          </a:p>
          <a:p>
            <a:endParaRPr lang="en-US" dirty="0"/>
          </a:p>
          <a:p>
            <a:r>
              <a:rPr lang="en-US" dirty="0"/>
              <a:t>Say, "You have a choice” in a positive voice. “You may _______ or you may ________.” </a:t>
            </a:r>
            <a:endParaRPr lang="en-US" dirty="0" smtClean="0"/>
          </a:p>
          <a:p>
            <a:endParaRPr lang="en-US" dirty="0"/>
          </a:p>
          <a:p>
            <a:r>
              <a:rPr lang="en-US" dirty="0"/>
              <a:t>Get commitment, “What is your choice</a:t>
            </a:r>
            <a:r>
              <a:rPr lang="en-US" dirty="0" smtClean="0"/>
              <a:t>?”</a:t>
            </a:r>
          </a:p>
          <a:p>
            <a:endParaRPr lang="en-US" dirty="0"/>
          </a:p>
          <a:p>
            <a:r>
              <a:rPr lang="en-US" dirty="0"/>
              <a:t>Observe choice. “You chose ______!”</a:t>
            </a:r>
          </a:p>
          <a:p>
            <a:endParaRPr lang="en-US" dirty="0"/>
          </a:p>
          <a:p>
            <a:pPr marL="0" indent="0">
              <a:buNone/>
            </a:pPr>
            <a:r>
              <a:rPr lang="en-US" dirty="0"/>
              <a:t>(Bailey, 2001, pp. 141-142</a:t>
            </a:r>
            <a:r>
              <a:rPr lang="en-US" dirty="0" smtClean="0"/>
              <a:t>)</a:t>
            </a:r>
            <a:endParaRPr lang="en-US" dirty="0"/>
          </a:p>
        </p:txBody>
      </p:sp>
      <p:sp>
        <p:nvSpPr>
          <p:cNvPr id="3" name="Title 2"/>
          <p:cNvSpPr>
            <a:spLocks noGrp="1"/>
          </p:cNvSpPr>
          <p:nvPr>
            <p:ph type="title"/>
          </p:nvPr>
        </p:nvSpPr>
        <p:spPr/>
        <p:txBody>
          <a:bodyPr/>
          <a:lstStyle/>
          <a:p>
            <a:r>
              <a:rPr lang="en-US" dirty="0" smtClean="0"/>
              <a:t>Bailey’s Two Choices Technique</a:t>
            </a:r>
            <a:endParaRPr lang="en-US" dirty="0"/>
          </a:p>
        </p:txBody>
      </p:sp>
    </p:spTree>
    <p:extLst>
      <p:ext uri="{BB962C8B-B14F-4D97-AF65-F5344CB8AC3E}">
        <p14:creationId xmlns:p14="http://schemas.microsoft.com/office/powerpoint/2010/main" val="2496315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p:spPr>
        <p:txBody>
          <a:bodyPr/>
          <a:lstStyle/>
          <a:p>
            <a:r>
              <a:rPr lang="en-US" dirty="0" smtClean="0"/>
              <a:t>“Children are either extending love or calling for love (help).” </a:t>
            </a:r>
            <a:r>
              <a:rPr lang="en-US" dirty="0" smtClean="0"/>
              <a:t>(Bailey, 2001, p</a:t>
            </a:r>
            <a:r>
              <a:rPr lang="en-US" dirty="0" smtClean="0"/>
              <a:t>. 163</a:t>
            </a:r>
            <a:r>
              <a:rPr lang="en-US" dirty="0" smtClean="0"/>
              <a:t>)</a:t>
            </a:r>
          </a:p>
          <a:p>
            <a:endParaRPr lang="en-US" dirty="0" smtClean="0"/>
          </a:p>
          <a:p>
            <a:r>
              <a:rPr lang="en-US" dirty="0"/>
              <a:t>Attribute positive motives to prevent defensive </a:t>
            </a:r>
            <a:r>
              <a:rPr lang="en-US" dirty="0" smtClean="0"/>
              <a:t>reactions</a:t>
            </a:r>
          </a:p>
          <a:p>
            <a:endParaRPr lang="en-US" dirty="0"/>
          </a:p>
          <a:p>
            <a:r>
              <a:rPr lang="en-US" dirty="0" smtClean="0"/>
              <a:t>Change </a:t>
            </a:r>
            <a:r>
              <a:rPr lang="en-US" dirty="0" smtClean="0"/>
              <a:t>resistance </a:t>
            </a:r>
            <a:r>
              <a:rPr lang="en-US" dirty="0" smtClean="0"/>
              <a:t>into </a:t>
            </a:r>
            <a:r>
              <a:rPr lang="en-US" dirty="0" smtClean="0"/>
              <a:t>cooperation</a:t>
            </a:r>
          </a:p>
          <a:p>
            <a:endParaRPr lang="en-US" dirty="0"/>
          </a:p>
          <a:p>
            <a:r>
              <a:rPr lang="en-US" dirty="0" smtClean="0"/>
              <a:t>Example: “You wanted the toy and you didn’t know what to do, so you hit him.”</a:t>
            </a:r>
            <a:endParaRPr lang="en-US" dirty="0"/>
          </a:p>
        </p:txBody>
      </p:sp>
      <p:sp>
        <p:nvSpPr>
          <p:cNvPr id="3" name="Title 2"/>
          <p:cNvSpPr>
            <a:spLocks noGrp="1"/>
          </p:cNvSpPr>
          <p:nvPr>
            <p:ph type="title"/>
          </p:nvPr>
        </p:nvSpPr>
        <p:spPr/>
        <p:txBody>
          <a:bodyPr>
            <a:normAutofit fontScale="90000"/>
          </a:bodyPr>
          <a:lstStyle/>
          <a:p>
            <a:r>
              <a:rPr lang="en-US" dirty="0" smtClean="0"/>
              <a:t>Skill 5</a:t>
            </a:r>
            <a:br>
              <a:rPr lang="en-US" dirty="0" smtClean="0"/>
            </a:br>
            <a:r>
              <a:rPr lang="en-US" dirty="0" smtClean="0"/>
              <a:t>Positive </a:t>
            </a:r>
            <a:r>
              <a:rPr lang="en-US" dirty="0"/>
              <a:t>Intent: Creating teaching </a:t>
            </a:r>
            <a:r>
              <a:rPr lang="en-US" dirty="0" smtClean="0"/>
              <a:t>moments</a:t>
            </a:r>
            <a:endParaRPr lang="en-US" dirty="0"/>
          </a:p>
        </p:txBody>
      </p:sp>
    </p:spTree>
    <p:extLst>
      <p:ext uri="{BB962C8B-B14F-4D97-AF65-F5344CB8AC3E}">
        <p14:creationId xmlns:p14="http://schemas.microsoft.com/office/powerpoint/2010/main" val="3671291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smtClean="0"/>
              <a:t>Reflect </a:t>
            </a:r>
            <a:r>
              <a:rPr lang="en-US" dirty="0" smtClean="0"/>
              <a:t>what you see, feel and </a:t>
            </a:r>
            <a:r>
              <a:rPr lang="en-US" dirty="0" smtClean="0"/>
              <a:t>hear</a:t>
            </a:r>
          </a:p>
          <a:p>
            <a:endParaRPr lang="en-US" dirty="0" smtClean="0"/>
          </a:p>
          <a:p>
            <a:r>
              <a:rPr lang="en-US" dirty="0" smtClean="0"/>
              <a:t>Allows child to calm down and problem solve</a:t>
            </a:r>
          </a:p>
          <a:p>
            <a:endParaRPr lang="en-US" dirty="0" smtClean="0"/>
          </a:p>
          <a:p>
            <a:r>
              <a:rPr lang="en-US" dirty="0" smtClean="0"/>
              <a:t>Prevents “Flight or Fight”</a:t>
            </a:r>
          </a:p>
          <a:p>
            <a:endParaRPr lang="en-US" dirty="0" smtClean="0"/>
          </a:p>
          <a:p>
            <a:r>
              <a:rPr lang="en-US" dirty="0" smtClean="0"/>
              <a:t>Example: “Your face is red and you are kicking the locker. You seem angry.” (Child responds) Mirror back their response</a:t>
            </a:r>
          </a:p>
          <a:p>
            <a:endParaRPr lang="en-US" dirty="0" smtClean="0"/>
          </a:p>
          <a:p>
            <a:pPr marL="0" indent="0">
              <a:buNone/>
            </a:pPr>
            <a:r>
              <a:rPr lang="en-US" dirty="0" smtClean="0"/>
              <a:t>(Bailey, 2001, </a:t>
            </a:r>
            <a:r>
              <a:rPr lang="en-US" dirty="0" smtClean="0"/>
              <a:t>pp. 214-215</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Skill 6</a:t>
            </a:r>
            <a:br>
              <a:rPr lang="en-US" dirty="0" smtClean="0"/>
            </a:br>
            <a:r>
              <a:rPr lang="en-US" dirty="0" smtClean="0"/>
              <a:t>Empathy</a:t>
            </a:r>
            <a:r>
              <a:rPr lang="en-US" dirty="0"/>
              <a:t>: Handling the fussing and the </a:t>
            </a:r>
            <a:r>
              <a:rPr lang="en-US" dirty="0" smtClean="0"/>
              <a:t>fits</a:t>
            </a:r>
            <a:endParaRPr lang="en-US" dirty="0"/>
          </a:p>
        </p:txBody>
      </p:sp>
    </p:spTree>
    <p:extLst>
      <p:ext uri="{BB962C8B-B14F-4D97-AF65-F5344CB8AC3E}">
        <p14:creationId xmlns:p14="http://schemas.microsoft.com/office/powerpoint/2010/main" val="1995172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57200" y="1600200"/>
            <a:ext cx="8229600" cy="4953000"/>
          </a:xfrm>
        </p:spPr>
        <p:txBody>
          <a:bodyPr>
            <a:normAutofit/>
          </a:bodyPr>
          <a:lstStyle/>
          <a:p>
            <a:r>
              <a:rPr lang="en-US" dirty="0" smtClean="0"/>
              <a:t>Punishments </a:t>
            </a:r>
            <a:r>
              <a:rPr lang="en-US" dirty="0" smtClean="0"/>
              <a:t>and </a:t>
            </a:r>
            <a:r>
              <a:rPr lang="en-US" dirty="0" smtClean="0"/>
              <a:t>rewards judge </a:t>
            </a:r>
          </a:p>
          <a:p>
            <a:r>
              <a:rPr lang="en-US" dirty="0" smtClean="0"/>
              <a:t>Consequences “… help children to feel, reflect, and be responsible for their choices (Bailey, B.A., 2001, p. 231)” </a:t>
            </a:r>
          </a:p>
          <a:p>
            <a:endParaRPr lang="en-US" dirty="0" smtClean="0"/>
          </a:p>
          <a:p>
            <a:r>
              <a:rPr lang="en-US" dirty="0" smtClean="0"/>
              <a:t>Our reaction to misbehavior influences a child’s perception and responses</a:t>
            </a:r>
          </a:p>
          <a:p>
            <a:endParaRPr lang="en-US" dirty="0" smtClean="0"/>
          </a:p>
          <a:p>
            <a:r>
              <a:rPr lang="en-US" dirty="0" smtClean="0"/>
              <a:t>“Rejection</a:t>
            </a:r>
            <a:r>
              <a:rPr lang="en-US" dirty="0"/>
              <a:t>, abandonment and shame create more rage, and increase the odds of more tantrums </a:t>
            </a:r>
            <a:r>
              <a:rPr lang="en-US" dirty="0" smtClean="0"/>
              <a:t>(Bailey, 2001, p. </a:t>
            </a:r>
            <a:r>
              <a:rPr lang="en-US" dirty="0"/>
              <a:t>217</a:t>
            </a:r>
            <a:r>
              <a:rPr lang="en-US" dirty="0" smtClean="0"/>
              <a:t>).”</a:t>
            </a:r>
            <a:endParaRPr lang="en-US" dirty="0"/>
          </a:p>
          <a:p>
            <a:endParaRPr lang="en-US" i="1" dirty="0"/>
          </a:p>
        </p:txBody>
      </p:sp>
      <p:sp>
        <p:nvSpPr>
          <p:cNvPr id="3" name="Title 2"/>
          <p:cNvSpPr>
            <a:spLocks noGrp="1"/>
          </p:cNvSpPr>
          <p:nvPr>
            <p:ph type="title"/>
          </p:nvPr>
        </p:nvSpPr>
        <p:spPr/>
        <p:txBody>
          <a:bodyPr>
            <a:normAutofit fontScale="90000"/>
          </a:bodyPr>
          <a:lstStyle/>
          <a:p>
            <a:r>
              <a:rPr lang="en-US" dirty="0" smtClean="0"/>
              <a:t>Skill 7 Consequences</a:t>
            </a:r>
            <a:r>
              <a:rPr lang="en-US" dirty="0"/>
              <a:t>: </a:t>
            </a:r>
            <a:r>
              <a:rPr lang="en-US" dirty="0" smtClean="0"/>
              <a:t/>
            </a:r>
            <a:br>
              <a:rPr lang="en-US" dirty="0" smtClean="0"/>
            </a:br>
            <a:r>
              <a:rPr lang="en-US" dirty="0" smtClean="0"/>
              <a:t>Helping </a:t>
            </a:r>
            <a:r>
              <a:rPr lang="en-US" dirty="0"/>
              <a:t>children learn from their </a:t>
            </a:r>
            <a:r>
              <a:rPr lang="en-US" dirty="0" smtClean="0"/>
              <a:t>mistakes</a:t>
            </a:r>
            <a:endParaRPr lang="en-US" dirty="0"/>
          </a:p>
        </p:txBody>
      </p:sp>
    </p:spTree>
    <p:extLst>
      <p:ext uri="{BB962C8B-B14F-4D97-AF65-F5344CB8AC3E}">
        <p14:creationId xmlns:p14="http://schemas.microsoft.com/office/powerpoint/2010/main" val="1736235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Uses natural consequences to help children learn</a:t>
            </a:r>
          </a:p>
          <a:p>
            <a:endParaRPr lang="en-US" dirty="0"/>
          </a:p>
          <a:p>
            <a:pPr marL="0" indent="0">
              <a:buNone/>
            </a:pPr>
            <a:r>
              <a:rPr lang="en-US" dirty="0" smtClean="0"/>
              <a:t>G = Give </a:t>
            </a:r>
            <a:r>
              <a:rPr lang="en-US" b="1" dirty="0" smtClean="0"/>
              <a:t>G</a:t>
            </a:r>
            <a:r>
              <a:rPr lang="en-US" dirty="0" smtClean="0"/>
              <a:t>uidance and possible outcomes</a:t>
            </a:r>
          </a:p>
          <a:p>
            <a:pPr marL="0" indent="0">
              <a:buNone/>
            </a:pPr>
            <a:r>
              <a:rPr lang="en-US" dirty="0" smtClean="0"/>
              <a:t>A = </a:t>
            </a:r>
            <a:r>
              <a:rPr lang="en-US" b="1" dirty="0" smtClean="0"/>
              <a:t>A</a:t>
            </a:r>
            <a:r>
              <a:rPr lang="en-US" dirty="0" smtClean="0"/>
              <a:t>llow the consequences</a:t>
            </a:r>
          </a:p>
          <a:p>
            <a:pPr marL="0" indent="0">
              <a:buNone/>
            </a:pPr>
            <a:r>
              <a:rPr lang="en-US" dirty="0" smtClean="0"/>
              <a:t>M = </a:t>
            </a:r>
            <a:r>
              <a:rPr lang="en-US" b="1" dirty="0" smtClean="0"/>
              <a:t>M</a:t>
            </a:r>
            <a:r>
              <a:rPr lang="en-US" dirty="0" smtClean="0"/>
              <a:t>odel self control</a:t>
            </a:r>
          </a:p>
          <a:p>
            <a:pPr marL="0" indent="0">
              <a:buNone/>
            </a:pPr>
            <a:r>
              <a:rPr lang="en-US" dirty="0" smtClean="0"/>
              <a:t>E = Offer </a:t>
            </a:r>
            <a:r>
              <a:rPr lang="en-US" b="1" dirty="0" smtClean="0"/>
              <a:t>E</a:t>
            </a:r>
            <a:r>
              <a:rPr lang="en-US" dirty="0" smtClean="0"/>
              <a:t>mpathy</a:t>
            </a:r>
          </a:p>
          <a:p>
            <a:pPr marL="0" indent="0">
              <a:buNone/>
            </a:pPr>
            <a:r>
              <a:rPr lang="en-US" dirty="0" smtClean="0"/>
              <a:t>S = new </a:t>
            </a:r>
            <a:r>
              <a:rPr lang="en-US" b="1" dirty="0" smtClean="0"/>
              <a:t>S</a:t>
            </a:r>
            <a:r>
              <a:rPr lang="en-US" dirty="0" smtClean="0"/>
              <a:t>trategies</a:t>
            </a:r>
          </a:p>
          <a:p>
            <a:pPr marL="0" indent="0">
              <a:buNone/>
            </a:pPr>
            <a:endParaRPr lang="en-US" dirty="0" smtClean="0"/>
          </a:p>
          <a:p>
            <a:pPr marL="0" indent="0">
              <a:buNone/>
            </a:pPr>
            <a:r>
              <a:rPr lang="en-US" dirty="0" smtClean="0"/>
              <a:t>(Bailey, 2001, pp. 236-237)</a:t>
            </a:r>
            <a:endParaRPr lang="en-US" dirty="0"/>
          </a:p>
        </p:txBody>
      </p:sp>
      <p:sp>
        <p:nvSpPr>
          <p:cNvPr id="3" name="Title 2"/>
          <p:cNvSpPr>
            <a:spLocks noGrp="1"/>
          </p:cNvSpPr>
          <p:nvPr>
            <p:ph type="title"/>
          </p:nvPr>
        </p:nvSpPr>
        <p:spPr/>
        <p:txBody>
          <a:bodyPr>
            <a:normAutofit fontScale="90000"/>
          </a:bodyPr>
          <a:lstStyle/>
          <a:p>
            <a:r>
              <a:rPr lang="en-US" dirty="0" smtClean="0"/>
              <a:t>Bailey’s technique for natural consequences:</a:t>
            </a:r>
            <a:endParaRPr lang="en-US" dirty="0"/>
          </a:p>
        </p:txBody>
      </p:sp>
    </p:spTree>
    <p:extLst>
      <p:ext uri="{BB962C8B-B14F-4D97-AF65-F5344CB8AC3E}">
        <p14:creationId xmlns:p14="http://schemas.microsoft.com/office/powerpoint/2010/main" val="2741751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marL="0" indent="0">
              <a:buNone/>
            </a:pPr>
            <a:r>
              <a:rPr lang="en-US" dirty="0" smtClean="0"/>
              <a:t>G = “Friends like it when you take turns with the markers like this (demonstrate). If you don’t share, your friends might not want to color with you.”</a:t>
            </a:r>
          </a:p>
          <a:p>
            <a:pPr marL="0" indent="0">
              <a:buNone/>
            </a:pPr>
            <a:endParaRPr lang="en-US" dirty="0" smtClean="0"/>
          </a:p>
          <a:p>
            <a:pPr marL="0" indent="0">
              <a:buNone/>
            </a:pPr>
            <a:r>
              <a:rPr lang="en-US" dirty="0" smtClean="0"/>
              <a:t>A = Allow child to experience natural consequence</a:t>
            </a:r>
          </a:p>
          <a:p>
            <a:pPr marL="0" indent="0">
              <a:buNone/>
            </a:pPr>
            <a:endParaRPr lang="en-US" dirty="0" smtClean="0"/>
          </a:p>
          <a:p>
            <a:pPr marL="0" indent="0">
              <a:buNone/>
            </a:pPr>
            <a:r>
              <a:rPr lang="en-US" dirty="0" smtClean="0"/>
              <a:t>M = Model self control with breathing techniques; do not lecture</a:t>
            </a:r>
          </a:p>
          <a:p>
            <a:pPr marL="0" indent="0">
              <a:buNone/>
            </a:pPr>
            <a:endParaRPr lang="en-US" dirty="0" smtClean="0"/>
          </a:p>
          <a:p>
            <a:pPr marL="0" indent="0">
              <a:buNone/>
            </a:pPr>
            <a:r>
              <a:rPr lang="en-US" dirty="0" smtClean="0"/>
              <a:t>E= Offer Empathy. “You look upset. It’s hard to play alone.”</a:t>
            </a:r>
          </a:p>
          <a:p>
            <a:pPr marL="0" indent="0">
              <a:buNone/>
            </a:pPr>
            <a:endParaRPr lang="en-US" dirty="0" smtClean="0"/>
          </a:p>
          <a:p>
            <a:pPr marL="0" indent="0">
              <a:buNone/>
            </a:pPr>
            <a:r>
              <a:rPr lang="en-US" dirty="0" smtClean="0"/>
              <a:t>S= “Would you like to learn a new way to make friends?”</a:t>
            </a:r>
            <a:endParaRPr lang="en-US" dirty="0"/>
          </a:p>
        </p:txBody>
      </p:sp>
      <p:sp>
        <p:nvSpPr>
          <p:cNvPr id="3" name="Title 2"/>
          <p:cNvSpPr>
            <a:spLocks noGrp="1"/>
          </p:cNvSpPr>
          <p:nvPr>
            <p:ph type="title"/>
          </p:nvPr>
        </p:nvSpPr>
        <p:spPr/>
        <p:txBody>
          <a:bodyPr/>
          <a:lstStyle/>
          <a:p>
            <a:r>
              <a:rPr lang="en-US" dirty="0" smtClean="0"/>
              <a:t>Example of G.A.M</a:t>
            </a:r>
            <a:r>
              <a:rPr lang="en-US" dirty="0" smtClean="0"/>
              <a:t>.E.S. technique:</a:t>
            </a:r>
            <a:endParaRPr lang="en-US" dirty="0"/>
          </a:p>
        </p:txBody>
      </p:sp>
    </p:spTree>
    <p:extLst>
      <p:ext uri="{BB962C8B-B14F-4D97-AF65-F5344CB8AC3E}">
        <p14:creationId xmlns:p14="http://schemas.microsoft.com/office/powerpoint/2010/main" val="129386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Imposed to keep children </a:t>
            </a:r>
            <a:r>
              <a:rPr lang="en-US" dirty="0" smtClean="0"/>
              <a:t>safe</a:t>
            </a:r>
          </a:p>
          <a:p>
            <a:r>
              <a:rPr lang="en-US" dirty="0" smtClean="0"/>
              <a:t>Always go to the victim first.</a:t>
            </a:r>
          </a:p>
          <a:p>
            <a:endParaRPr lang="en-US" dirty="0"/>
          </a:p>
          <a:p>
            <a:pPr marL="0" indent="0">
              <a:buNone/>
            </a:pPr>
            <a:r>
              <a:rPr lang="en-US" dirty="0" smtClean="0"/>
              <a:t>C = </a:t>
            </a:r>
            <a:r>
              <a:rPr lang="en-US" b="1" dirty="0" smtClean="0"/>
              <a:t>C</a:t>
            </a:r>
            <a:r>
              <a:rPr lang="en-US" dirty="0" smtClean="0"/>
              <a:t>hoice of skills (old and new)</a:t>
            </a:r>
            <a:endParaRPr lang="en-US" dirty="0" smtClean="0"/>
          </a:p>
          <a:p>
            <a:pPr marL="0" indent="0">
              <a:buNone/>
            </a:pPr>
            <a:r>
              <a:rPr lang="en-US" dirty="0" smtClean="0"/>
              <a:t>I = </a:t>
            </a:r>
            <a:r>
              <a:rPr lang="en-US" b="1" dirty="0" smtClean="0"/>
              <a:t>I</a:t>
            </a:r>
            <a:r>
              <a:rPr lang="en-US" dirty="0" smtClean="0"/>
              <a:t>mposed consequences for using old skill</a:t>
            </a:r>
            <a:endParaRPr lang="en-US" dirty="0" smtClean="0"/>
          </a:p>
          <a:p>
            <a:pPr marL="0" indent="0">
              <a:buNone/>
            </a:pPr>
            <a:r>
              <a:rPr lang="en-US" dirty="0" smtClean="0"/>
              <a:t>R = </a:t>
            </a:r>
            <a:r>
              <a:rPr lang="en-US" b="1" dirty="0" smtClean="0"/>
              <a:t>R</a:t>
            </a:r>
            <a:r>
              <a:rPr lang="en-US" dirty="0" smtClean="0"/>
              <a:t>elated to safety or logic</a:t>
            </a:r>
            <a:endParaRPr lang="en-US" dirty="0" smtClean="0"/>
          </a:p>
          <a:p>
            <a:pPr marL="0" indent="0">
              <a:buNone/>
            </a:pPr>
            <a:r>
              <a:rPr lang="en-US" dirty="0" smtClean="0"/>
              <a:t>C = </a:t>
            </a:r>
            <a:r>
              <a:rPr lang="en-US" b="1" dirty="0" smtClean="0"/>
              <a:t>C</a:t>
            </a:r>
            <a:r>
              <a:rPr lang="en-US" dirty="0" smtClean="0"/>
              <a:t>hild states back what was heard</a:t>
            </a:r>
            <a:endParaRPr lang="en-US" dirty="0" smtClean="0"/>
          </a:p>
          <a:p>
            <a:pPr marL="0" indent="0">
              <a:buNone/>
            </a:pPr>
            <a:r>
              <a:rPr lang="en-US" dirty="0" smtClean="0"/>
              <a:t>L = </a:t>
            </a:r>
            <a:r>
              <a:rPr lang="en-US" b="1" dirty="0" smtClean="0"/>
              <a:t>L</a:t>
            </a:r>
            <a:r>
              <a:rPr lang="en-US" dirty="0" smtClean="0"/>
              <a:t>isten and clarify if needed</a:t>
            </a:r>
            <a:endParaRPr lang="en-US" dirty="0" smtClean="0"/>
          </a:p>
          <a:p>
            <a:pPr marL="0" indent="0">
              <a:buNone/>
            </a:pPr>
            <a:r>
              <a:rPr lang="en-US" dirty="0" smtClean="0"/>
              <a:t>E = </a:t>
            </a:r>
            <a:r>
              <a:rPr lang="en-US" b="1" dirty="0" smtClean="0"/>
              <a:t>E</a:t>
            </a:r>
            <a:r>
              <a:rPr lang="en-US" dirty="0" smtClean="0"/>
              <a:t>mpathy with consequences</a:t>
            </a:r>
          </a:p>
          <a:p>
            <a:pPr marL="0" indent="0">
              <a:buNone/>
            </a:pPr>
            <a:endParaRPr lang="en-US" dirty="0" smtClean="0"/>
          </a:p>
          <a:p>
            <a:pPr marL="0" indent="0">
              <a:buNone/>
            </a:pPr>
            <a:r>
              <a:rPr lang="en-US" dirty="0" smtClean="0"/>
              <a:t>(Bailey, </a:t>
            </a:r>
            <a:r>
              <a:rPr lang="en-US" dirty="0" smtClean="0"/>
              <a:t>pp</a:t>
            </a:r>
            <a:r>
              <a:rPr lang="en-US" dirty="0" smtClean="0"/>
              <a:t>. 239-243)</a:t>
            </a:r>
            <a:endParaRPr lang="en-US" dirty="0"/>
          </a:p>
        </p:txBody>
      </p:sp>
      <p:sp>
        <p:nvSpPr>
          <p:cNvPr id="3" name="Title 2"/>
          <p:cNvSpPr>
            <a:spLocks noGrp="1"/>
          </p:cNvSpPr>
          <p:nvPr>
            <p:ph type="title"/>
          </p:nvPr>
        </p:nvSpPr>
        <p:spPr/>
        <p:txBody>
          <a:bodyPr>
            <a:normAutofit fontScale="90000"/>
          </a:bodyPr>
          <a:lstStyle/>
          <a:p>
            <a:r>
              <a:rPr lang="en-US" dirty="0" smtClean="0"/>
              <a:t>Bailey’s technique for i</a:t>
            </a:r>
            <a:r>
              <a:rPr lang="en-US" dirty="0" smtClean="0"/>
              <a:t>mposed Consequences:</a:t>
            </a:r>
            <a:endParaRPr lang="en-US" dirty="0"/>
          </a:p>
        </p:txBody>
      </p:sp>
    </p:spTree>
    <p:extLst>
      <p:ext uri="{BB962C8B-B14F-4D97-AF65-F5344CB8AC3E}">
        <p14:creationId xmlns:p14="http://schemas.microsoft.com/office/powerpoint/2010/main" val="29113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Occurs </a:t>
            </a:r>
            <a:r>
              <a:rPr lang="en-US" dirty="0"/>
              <a:t>when a child’s needs are not </a:t>
            </a:r>
            <a:r>
              <a:rPr lang="en-US" dirty="0" smtClean="0"/>
              <a:t>met </a:t>
            </a:r>
          </a:p>
          <a:p>
            <a:r>
              <a:rPr lang="en-US" dirty="0" smtClean="0"/>
              <a:t>Is caused by a skill deficit</a:t>
            </a:r>
          </a:p>
          <a:p>
            <a:r>
              <a:rPr lang="en-US" dirty="0" smtClean="0"/>
              <a:t>Shows </a:t>
            </a:r>
            <a:r>
              <a:rPr lang="en-US" dirty="0"/>
              <a:t>a child needs help learning a new way to handle a </a:t>
            </a:r>
            <a:r>
              <a:rPr lang="en-US" dirty="0" smtClean="0"/>
              <a:t>situation</a:t>
            </a:r>
          </a:p>
          <a:p>
            <a:r>
              <a:rPr lang="en-US" dirty="0" smtClean="0"/>
              <a:t>“</a:t>
            </a:r>
            <a:r>
              <a:rPr lang="en-US" dirty="0"/>
              <a:t>Students’ behaviors need to be approached in a manner similar to academic </a:t>
            </a:r>
            <a:r>
              <a:rPr lang="en-US" dirty="0" smtClean="0"/>
              <a:t>skills </a:t>
            </a:r>
            <a:r>
              <a:rPr lang="en-US" dirty="0"/>
              <a:t>(Jones &amp; Jones, </a:t>
            </a:r>
            <a:r>
              <a:rPr lang="en-US" dirty="0" smtClean="0"/>
              <a:t>2010, </a:t>
            </a:r>
            <a:r>
              <a:rPr lang="en-US" dirty="0"/>
              <a:t>p. </a:t>
            </a:r>
            <a:r>
              <a:rPr lang="en-US" dirty="0" smtClean="0"/>
              <a:t>175</a:t>
            </a:r>
            <a:r>
              <a:rPr lang="en-US" dirty="0" smtClean="0"/>
              <a:t>)”</a:t>
            </a:r>
            <a:endParaRPr lang="en-US" dirty="0"/>
          </a:p>
          <a:p>
            <a:r>
              <a:rPr lang="en-US" dirty="0"/>
              <a:t>Example: If a child can’t read, we teach </a:t>
            </a:r>
            <a:r>
              <a:rPr lang="en-US" dirty="0" smtClean="0"/>
              <a:t>him </a:t>
            </a:r>
            <a:r>
              <a:rPr lang="en-US" dirty="0"/>
              <a:t>to read. If a child can’t share, we should teach </a:t>
            </a:r>
            <a:r>
              <a:rPr lang="en-US" dirty="0" smtClean="0"/>
              <a:t>him </a:t>
            </a:r>
            <a:r>
              <a:rPr lang="en-US" dirty="0"/>
              <a:t>to share</a:t>
            </a:r>
            <a:r>
              <a:rPr lang="en-US" dirty="0" smtClean="0"/>
              <a:t>.</a:t>
            </a:r>
            <a:endParaRPr lang="en-US" dirty="0"/>
          </a:p>
          <a:p>
            <a:pPr marL="0" indent="0">
              <a:buNone/>
            </a:pPr>
            <a:r>
              <a:rPr lang="en-US" dirty="0" smtClean="0"/>
              <a:t>(Jones &amp; Jones, 2010)</a:t>
            </a:r>
            <a:endParaRPr lang="en-US" dirty="0"/>
          </a:p>
        </p:txBody>
      </p:sp>
      <p:sp>
        <p:nvSpPr>
          <p:cNvPr id="3" name="Title 2"/>
          <p:cNvSpPr>
            <a:spLocks noGrp="1"/>
          </p:cNvSpPr>
          <p:nvPr>
            <p:ph type="title"/>
          </p:nvPr>
        </p:nvSpPr>
        <p:spPr/>
        <p:txBody>
          <a:bodyPr/>
          <a:lstStyle/>
          <a:p>
            <a:r>
              <a:rPr lang="en-US" dirty="0" smtClean="0"/>
              <a:t>Misbehavior</a:t>
            </a:r>
            <a:endParaRPr lang="en-US" dirty="0"/>
          </a:p>
        </p:txBody>
      </p:sp>
    </p:spTree>
    <p:extLst>
      <p:ext uri="{BB962C8B-B14F-4D97-AF65-F5344CB8AC3E}">
        <p14:creationId xmlns:p14="http://schemas.microsoft.com/office/powerpoint/2010/main" val="2724846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57200" y="1600200"/>
            <a:ext cx="8229600" cy="5029200"/>
          </a:xfrm>
        </p:spPr>
        <p:txBody>
          <a:bodyPr>
            <a:normAutofit fontScale="85000" lnSpcReduction="10000"/>
          </a:bodyPr>
          <a:lstStyle/>
          <a:p>
            <a:pPr marL="0" indent="0">
              <a:buNone/>
            </a:pPr>
            <a:r>
              <a:rPr lang="en-US" dirty="0" smtClean="0"/>
              <a:t>C = “Nick, you have a choice to hit your friend and get the glue or to ask your friend for the glue by saying: </a:t>
            </a:r>
            <a:r>
              <a:rPr lang="en-US" i="1" dirty="0" smtClean="0"/>
              <a:t>May I use the glue?”</a:t>
            </a:r>
          </a:p>
          <a:p>
            <a:pPr marL="0" indent="0">
              <a:buNone/>
            </a:pPr>
            <a:endParaRPr lang="en-US" dirty="0" smtClean="0"/>
          </a:p>
          <a:p>
            <a:pPr marL="0" indent="0">
              <a:buNone/>
            </a:pPr>
            <a:r>
              <a:rPr lang="en-US" dirty="0" smtClean="0"/>
              <a:t>I = “If you choose to hit you will be moved to your own table with supplies I give you to finish your project.”</a:t>
            </a:r>
          </a:p>
          <a:p>
            <a:pPr marL="0" indent="0">
              <a:buNone/>
            </a:pPr>
            <a:endParaRPr lang="en-US" dirty="0" smtClean="0"/>
          </a:p>
          <a:p>
            <a:pPr marL="0" indent="0">
              <a:buNone/>
            </a:pPr>
            <a:r>
              <a:rPr lang="en-US" dirty="0" smtClean="0"/>
              <a:t>R = “Hitting hurts. It is not safe. My job is to keep the </a:t>
            </a:r>
          </a:p>
          <a:p>
            <a:pPr marL="0" indent="0">
              <a:buNone/>
            </a:pPr>
            <a:r>
              <a:rPr lang="en-US" dirty="0" smtClean="0"/>
              <a:t>classroom safe. By moving to your own table you will be safe.</a:t>
            </a:r>
          </a:p>
          <a:p>
            <a:pPr marL="0" indent="0">
              <a:buNone/>
            </a:pPr>
            <a:endParaRPr lang="en-US" dirty="0" smtClean="0"/>
          </a:p>
          <a:p>
            <a:pPr marL="0" indent="0">
              <a:buNone/>
            </a:pPr>
            <a:r>
              <a:rPr lang="en-US" dirty="0" smtClean="0"/>
              <a:t>C = “Do you understand what will happen if you hit again?”</a:t>
            </a:r>
          </a:p>
          <a:p>
            <a:pPr marL="0" indent="0">
              <a:buNone/>
            </a:pPr>
            <a:endParaRPr lang="en-US" dirty="0" smtClean="0"/>
          </a:p>
          <a:p>
            <a:pPr marL="0" indent="0">
              <a:buNone/>
            </a:pPr>
            <a:r>
              <a:rPr lang="en-US" dirty="0" smtClean="0"/>
              <a:t>L = Listen to child’s statement and clarify if needed</a:t>
            </a:r>
          </a:p>
          <a:p>
            <a:pPr marL="0" indent="0">
              <a:buNone/>
            </a:pPr>
            <a:endParaRPr lang="en-US" dirty="0" smtClean="0"/>
          </a:p>
          <a:p>
            <a:pPr marL="0" indent="0">
              <a:buNone/>
            </a:pPr>
            <a:r>
              <a:rPr lang="en-US" dirty="0" smtClean="0"/>
              <a:t>E = “Nick, how sad. I know you like to sit with your friends. You may sit in the red chair or blue chair to finish your project.</a:t>
            </a:r>
            <a:endParaRPr lang="en-US" dirty="0"/>
          </a:p>
        </p:txBody>
      </p:sp>
      <p:sp>
        <p:nvSpPr>
          <p:cNvPr id="5" name="Title 4"/>
          <p:cNvSpPr>
            <a:spLocks noGrp="1"/>
          </p:cNvSpPr>
          <p:nvPr>
            <p:ph type="title"/>
          </p:nvPr>
        </p:nvSpPr>
        <p:spPr/>
        <p:txBody>
          <a:bodyPr/>
          <a:lstStyle/>
          <a:p>
            <a:r>
              <a:rPr lang="en-US" dirty="0" smtClean="0"/>
              <a:t>Example of C.I.R.C.L.E. Technique</a:t>
            </a:r>
            <a:endParaRPr lang="en-US" dirty="0"/>
          </a:p>
        </p:txBody>
      </p:sp>
    </p:spTree>
    <p:extLst>
      <p:ext uri="{BB962C8B-B14F-4D97-AF65-F5344CB8AC3E}">
        <p14:creationId xmlns:p14="http://schemas.microsoft.com/office/powerpoint/2010/main" val="325849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953000"/>
          </a:xfrm>
        </p:spPr>
        <p:txBody>
          <a:bodyPr>
            <a:normAutofit fontScale="92500"/>
          </a:bodyPr>
          <a:lstStyle/>
          <a:p>
            <a:r>
              <a:rPr lang="en-US" dirty="0" smtClean="0"/>
              <a:t>A technique to use when there is not an imposed consequence that makes sense</a:t>
            </a:r>
          </a:p>
          <a:p>
            <a:endParaRPr lang="en-US" dirty="0"/>
          </a:p>
          <a:p>
            <a:pPr marL="0" indent="0">
              <a:buNone/>
            </a:pPr>
            <a:r>
              <a:rPr lang="en-US" dirty="0" smtClean="0"/>
              <a:t>P = Discern who owns the </a:t>
            </a:r>
            <a:r>
              <a:rPr lang="en-US" b="1" dirty="0" smtClean="0"/>
              <a:t>P</a:t>
            </a:r>
            <a:r>
              <a:rPr lang="en-US" dirty="0" smtClean="0"/>
              <a:t>roblem</a:t>
            </a:r>
          </a:p>
          <a:p>
            <a:pPr marL="0" indent="0">
              <a:buNone/>
            </a:pPr>
            <a:r>
              <a:rPr lang="en-US" dirty="0" smtClean="0"/>
              <a:t>E = Offer </a:t>
            </a:r>
            <a:r>
              <a:rPr lang="en-US" b="1" dirty="0" smtClean="0"/>
              <a:t>E</a:t>
            </a:r>
            <a:r>
              <a:rPr lang="en-US" dirty="0" smtClean="0"/>
              <a:t>mpathy to the child who made the “poor” 	choice.</a:t>
            </a:r>
          </a:p>
          <a:p>
            <a:pPr marL="0" indent="0">
              <a:buNone/>
            </a:pPr>
            <a:r>
              <a:rPr lang="en-US" dirty="0" smtClean="0"/>
              <a:t>A = </a:t>
            </a:r>
            <a:r>
              <a:rPr lang="en-US" b="1" dirty="0" smtClean="0"/>
              <a:t>A</a:t>
            </a:r>
            <a:r>
              <a:rPr lang="en-US" dirty="0" smtClean="0"/>
              <a:t>sk the child to think, “What do you think you are 	going to do?”</a:t>
            </a:r>
          </a:p>
          <a:p>
            <a:pPr marL="0" indent="0">
              <a:buNone/>
            </a:pPr>
            <a:r>
              <a:rPr lang="en-US" dirty="0" smtClean="0"/>
              <a:t>C = Offer </a:t>
            </a:r>
            <a:r>
              <a:rPr lang="en-US" b="1" dirty="0" smtClean="0"/>
              <a:t>C</a:t>
            </a:r>
            <a:r>
              <a:rPr lang="en-US" dirty="0" smtClean="0"/>
              <a:t>hoices and suggestions.</a:t>
            </a:r>
          </a:p>
          <a:p>
            <a:pPr marL="0" indent="0">
              <a:buNone/>
            </a:pPr>
            <a:r>
              <a:rPr lang="en-US" dirty="0" smtClean="0"/>
              <a:t>E = </a:t>
            </a:r>
            <a:r>
              <a:rPr lang="en-US" b="1" dirty="0" smtClean="0"/>
              <a:t>E</a:t>
            </a:r>
            <a:r>
              <a:rPr lang="en-US" dirty="0" smtClean="0"/>
              <a:t>ncourage the child to come up with his own solution.</a:t>
            </a:r>
          </a:p>
          <a:p>
            <a:pPr marL="0" indent="0">
              <a:buNone/>
            </a:pPr>
            <a:endParaRPr lang="en-US" dirty="0" smtClean="0"/>
          </a:p>
          <a:p>
            <a:pPr marL="0" indent="0">
              <a:buNone/>
            </a:pPr>
            <a:r>
              <a:rPr lang="en-US" dirty="0" smtClean="0"/>
              <a:t>(Bailey, </a:t>
            </a:r>
            <a:r>
              <a:rPr lang="en-US" dirty="0" smtClean="0"/>
              <a:t>2001</a:t>
            </a:r>
            <a:r>
              <a:rPr lang="en-US" dirty="0"/>
              <a:t>, </a:t>
            </a:r>
            <a:r>
              <a:rPr lang="en-US" dirty="0" smtClean="0"/>
              <a:t>pp. 245-246)</a:t>
            </a:r>
            <a:endParaRPr lang="en-US" dirty="0"/>
          </a:p>
        </p:txBody>
      </p:sp>
      <p:sp>
        <p:nvSpPr>
          <p:cNvPr id="3" name="Title 2"/>
          <p:cNvSpPr>
            <a:spLocks noGrp="1"/>
          </p:cNvSpPr>
          <p:nvPr>
            <p:ph type="title"/>
          </p:nvPr>
        </p:nvSpPr>
        <p:spPr/>
        <p:txBody>
          <a:bodyPr>
            <a:normAutofit/>
          </a:bodyPr>
          <a:lstStyle/>
          <a:p>
            <a:r>
              <a:rPr lang="en-US" dirty="0" smtClean="0"/>
              <a:t>Bailey’s technique for problem </a:t>
            </a:r>
            <a:r>
              <a:rPr lang="en-US" dirty="0" smtClean="0"/>
              <a:t>s</a:t>
            </a:r>
            <a:r>
              <a:rPr lang="en-US" dirty="0" smtClean="0"/>
              <a:t>olving:</a:t>
            </a:r>
            <a:endParaRPr lang="en-US" dirty="0"/>
          </a:p>
        </p:txBody>
      </p:sp>
    </p:spTree>
    <p:extLst>
      <p:ext uri="{BB962C8B-B14F-4D97-AF65-F5344CB8AC3E}">
        <p14:creationId xmlns:p14="http://schemas.microsoft.com/office/powerpoint/2010/main" val="2014233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029200"/>
          </a:xfrm>
        </p:spPr>
        <p:txBody>
          <a:bodyPr>
            <a:normAutofit fontScale="85000" lnSpcReduction="10000"/>
          </a:bodyPr>
          <a:lstStyle/>
          <a:p>
            <a:pPr marL="0" indent="0">
              <a:buNone/>
            </a:pPr>
            <a:r>
              <a:rPr lang="en-US" dirty="0" smtClean="0"/>
              <a:t>P = “You seem to be having a problem. I noticed you are spitting all over the desk.”</a:t>
            </a:r>
          </a:p>
          <a:p>
            <a:pPr marL="0" indent="0">
              <a:buNone/>
            </a:pPr>
            <a:endParaRPr lang="en-US" dirty="0"/>
          </a:p>
          <a:p>
            <a:pPr marL="0" indent="0">
              <a:buNone/>
            </a:pPr>
            <a:r>
              <a:rPr lang="en-US" dirty="0" smtClean="0"/>
              <a:t>E = “You seem to be really upset. You didn’t know 	what to do because you wanted to keep playing. That’s really sad because we won’t go outside until our room is clean. ”</a:t>
            </a:r>
          </a:p>
          <a:p>
            <a:pPr marL="0" indent="0">
              <a:buNone/>
            </a:pPr>
            <a:endParaRPr lang="en-US" dirty="0"/>
          </a:p>
          <a:p>
            <a:pPr marL="0" indent="0">
              <a:buNone/>
            </a:pPr>
            <a:r>
              <a:rPr lang="en-US" dirty="0" smtClean="0"/>
              <a:t>A = “What could you do now that is more helpful?”</a:t>
            </a:r>
          </a:p>
          <a:p>
            <a:pPr marL="0" indent="0">
              <a:buNone/>
            </a:pPr>
            <a:endParaRPr lang="en-US" dirty="0"/>
          </a:p>
          <a:p>
            <a:pPr marL="0" indent="0">
              <a:buNone/>
            </a:pPr>
            <a:r>
              <a:rPr lang="en-US" dirty="0" smtClean="0"/>
              <a:t>C = “Are you interested in some ideas?” If yes, offer suggestions:   </a:t>
            </a:r>
          </a:p>
          <a:p>
            <a:pPr marL="0" indent="0">
              <a:buNone/>
            </a:pPr>
            <a:r>
              <a:rPr lang="en-US" dirty="0" smtClean="0"/>
              <a:t>“You could spit on your hands. Would that be helpful?” </a:t>
            </a:r>
            <a:r>
              <a:rPr lang="en-US" dirty="0" smtClean="0"/>
              <a:t>“You could wipe the desk off. Would that be helpful?”</a:t>
            </a:r>
          </a:p>
          <a:p>
            <a:pPr marL="0" indent="0">
              <a:buNone/>
            </a:pPr>
            <a:endParaRPr lang="en-US" dirty="0" smtClean="0"/>
          </a:p>
          <a:p>
            <a:pPr marL="0" indent="0">
              <a:buNone/>
            </a:pPr>
            <a:r>
              <a:rPr lang="en-US" dirty="0" smtClean="0"/>
              <a:t>E = “I know you will come up with a way to fix it. Let me know if you need help.”</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Example of P.E</a:t>
            </a:r>
            <a:r>
              <a:rPr lang="en-US" dirty="0" smtClean="0"/>
              <a:t>.A.C.E. technique:</a:t>
            </a:r>
            <a:endParaRPr lang="en-US" dirty="0"/>
          </a:p>
        </p:txBody>
      </p:sp>
    </p:spTree>
    <p:extLst>
      <p:ext uri="{BB962C8B-B14F-4D97-AF65-F5344CB8AC3E}">
        <p14:creationId xmlns:p14="http://schemas.microsoft.com/office/powerpoint/2010/main" val="1949575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7698842" cy="5384633"/>
          </a:xfrm>
          <a:prstGeom prst="rect">
            <a:avLst/>
          </a:prstGeom>
          <a:effectLst>
            <a:innerShdw blurRad="114300">
              <a:prstClr val="black"/>
            </a:innerShdw>
          </a:effectLst>
        </p:spPr>
      </p:pic>
      <p:sp>
        <p:nvSpPr>
          <p:cNvPr id="6" name="TextBox 5"/>
          <p:cNvSpPr txBox="1"/>
          <p:nvPr/>
        </p:nvSpPr>
        <p:spPr>
          <a:xfrm>
            <a:off x="1066800" y="6263700"/>
            <a:ext cx="2438400" cy="584775"/>
          </a:xfrm>
          <a:prstGeom prst="rect">
            <a:avLst/>
          </a:prstGeom>
          <a:noFill/>
        </p:spPr>
        <p:txBody>
          <a:bodyPr wrap="square" rtlCol="0">
            <a:spAutoFit/>
          </a:bodyPr>
          <a:lstStyle/>
          <a:p>
            <a:r>
              <a:rPr lang="en-US" sz="1400" dirty="0"/>
              <a:t>(Loving Guidance, Inc., 2009)</a:t>
            </a:r>
          </a:p>
          <a:p>
            <a:endParaRPr lang="en-US" dirty="0"/>
          </a:p>
        </p:txBody>
      </p:sp>
      <p:sp>
        <p:nvSpPr>
          <p:cNvPr id="3" name="Title 2"/>
          <p:cNvSpPr>
            <a:spLocks noGrp="1"/>
          </p:cNvSpPr>
          <p:nvPr>
            <p:ph type="title"/>
          </p:nvPr>
        </p:nvSpPr>
        <p:spPr>
          <a:xfrm>
            <a:off x="762000" y="228600"/>
            <a:ext cx="7620000" cy="1032852"/>
          </a:xfrm>
        </p:spPr>
        <p:txBody>
          <a:bodyPr>
            <a:normAutofit fontScale="90000"/>
          </a:bodyPr>
          <a:lstStyle/>
          <a:p>
            <a:r>
              <a:rPr lang="en-US" i="1" dirty="0" smtClean="0"/>
              <a:t>Conscious Discipline </a:t>
            </a:r>
            <a:r>
              <a:rPr lang="en-US" dirty="0" smtClean="0"/>
              <a:t>aligns with the curriculum we use, Creative Curriculum</a:t>
            </a:r>
            <a:endParaRPr lang="en-US" i="1" dirty="0"/>
          </a:p>
        </p:txBody>
      </p:sp>
    </p:spTree>
    <p:extLst>
      <p:ext uri="{BB962C8B-B14F-4D97-AF65-F5344CB8AC3E}">
        <p14:creationId xmlns:p14="http://schemas.microsoft.com/office/powerpoint/2010/main" val="1980970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8229450" cy="6019800"/>
          </a:xfrm>
          <a:prstGeom prst="rect">
            <a:avLst/>
          </a:prstGeom>
          <a:effectLst>
            <a:innerShdw blurRad="114300">
              <a:prstClr val="black"/>
            </a:innerShdw>
          </a:effectLst>
        </p:spPr>
      </p:pic>
      <p:sp>
        <p:nvSpPr>
          <p:cNvPr id="4" name="Rectangle 3"/>
          <p:cNvSpPr/>
          <p:nvPr/>
        </p:nvSpPr>
        <p:spPr>
          <a:xfrm>
            <a:off x="552450" y="64008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2666338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7774074" cy="6029325"/>
          </a:xfrm>
          <a:prstGeom prst="rect">
            <a:avLst/>
          </a:prstGeom>
          <a:effectLst>
            <a:innerShdw blurRad="114300">
              <a:prstClr val="black"/>
            </a:innerShdw>
          </a:effectLst>
        </p:spPr>
      </p:pic>
      <p:sp>
        <p:nvSpPr>
          <p:cNvPr id="6" name="Rectangle 5"/>
          <p:cNvSpPr/>
          <p:nvPr/>
        </p:nvSpPr>
        <p:spPr>
          <a:xfrm>
            <a:off x="685800" y="63246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301832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398"/>
            <a:ext cx="8293682" cy="6019801"/>
          </a:xfrm>
          <a:prstGeom prst="rect">
            <a:avLst/>
          </a:prstGeom>
          <a:effectLst>
            <a:innerShdw blurRad="114300">
              <a:prstClr val="black"/>
            </a:innerShdw>
          </a:effectLst>
        </p:spPr>
      </p:pic>
      <p:sp>
        <p:nvSpPr>
          <p:cNvPr id="4" name="Rectangle 3"/>
          <p:cNvSpPr/>
          <p:nvPr/>
        </p:nvSpPr>
        <p:spPr>
          <a:xfrm>
            <a:off x="457200" y="63246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408362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
            <a:ext cx="7955401" cy="5867400"/>
          </a:xfrm>
          <a:prstGeom prst="rect">
            <a:avLst/>
          </a:prstGeom>
          <a:effectLst>
            <a:innerShdw blurRad="114300">
              <a:prstClr val="black"/>
            </a:innerShdw>
          </a:effectLst>
        </p:spPr>
      </p:pic>
      <p:sp>
        <p:nvSpPr>
          <p:cNvPr id="3" name="Rectangle 2"/>
          <p:cNvSpPr/>
          <p:nvPr/>
        </p:nvSpPr>
        <p:spPr>
          <a:xfrm>
            <a:off x="533400" y="62484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2405716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198"/>
            <a:ext cx="7620000" cy="5615319"/>
          </a:xfrm>
          <a:prstGeom prst="rect">
            <a:avLst/>
          </a:prstGeom>
          <a:effectLst>
            <a:innerShdw blurRad="114300">
              <a:prstClr val="black"/>
            </a:innerShdw>
          </a:effectLst>
        </p:spPr>
      </p:pic>
      <p:sp>
        <p:nvSpPr>
          <p:cNvPr id="4" name="Rectangle 3"/>
          <p:cNvSpPr/>
          <p:nvPr/>
        </p:nvSpPr>
        <p:spPr>
          <a:xfrm>
            <a:off x="762000" y="63246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19446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550"/>
            <a:ext cx="8145896" cy="5886450"/>
          </a:xfrm>
          <a:prstGeom prst="rect">
            <a:avLst/>
          </a:prstGeom>
          <a:effectLst>
            <a:innerShdw blurRad="114300">
              <a:prstClr val="black"/>
            </a:innerShdw>
          </a:effectLst>
        </p:spPr>
      </p:pic>
      <p:sp>
        <p:nvSpPr>
          <p:cNvPr id="3" name="Rectangle 2"/>
          <p:cNvSpPr/>
          <p:nvPr/>
        </p:nvSpPr>
        <p:spPr>
          <a:xfrm>
            <a:off x="457200" y="63246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4294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smtClean="0"/>
              <a:t>“… a focus on punishment appears to inhibit learning. Students in classrooms in which teachers are judged as more punitive tend to express less value in learning, be more aggressive, and learn less.”</a:t>
            </a:r>
          </a:p>
          <a:p>
            <a:endParaRPr lang="en-US" dirty="0" smtClean="0"/>
          </a:p>
          <a:p>
            <a:r>
              <a:rPr lang="en-US" dirty="0" smtClean="0"/>
              <a:t>“… research suggests that punishment is not an effective method for changing student behavior.”</a:t>
            </a:r>
          </a:p>
          <a:p>
            <a:endParaRPr lang="en-US" dirty="0" smtClean="0"/>
          </a:p>
          <a:p>
            <a:r>
              <a:rPr lang="en-US" dirty="0" smtClean="0"/>
              <a:t>“Punishment tends to create a situation in which the student becomes angry or blames the individuals responsible for the problem.”</a:t>
            </a:r>
          </a:p>
          <a:p>
            <a:pPr marL="0" indent="0">
              <a:buNone/>
            </a:pPr>
            <a:r>
              <a:rPr lang="en-US" dirty="0"/>
              <a:t>(Jones &amp; Jones, </a:t>
            </a:r>
            <a:r>
              <a:rPr lang="en-US" dirty="0" smtClean="0"/>
              <a:t>2010, p. 326)</a:t>
            </a:r>
            <a:endParaRPr lang="en-US" dirty="0"/>
          </a:p>
          <a:p>
            <a:endParaRPr lang="en-US" dirty="0"/>
          </a:p>
        </p:txBody>
      </p:sp>
      <p:sp>
        <p:nvSpPr>
          <p:cNvPr id="3" name="Title 2"/>
          <p:cNvSpPr>
            <a:spLocks noGrp="1"/>
          </p:cNvSpPr>
          <p:nvPr>
            <p:ph type="title"/>
          </p:nvPr>
        </p:nvSpPr>
        <p:spPr/>
        <p:txBody>
          <a:bodyPr>
            <a:normAutofit/>
          </a:bodyPr>
          <a:lstStyle/>
          <a:p>
            <a:r>
              <a:rPr lang="en-US" dirty="0" smtClean="0"/>
              <a:t>Focus on Problem Solving, Not Punishing</a:t>
            </a:r>
            <a:endParaRPr lang="en-US" dirty="0"/>
          </a:p>
        </p:txBody>
      </p:sp>
    </p:spTree>
    <p:extLst>
      <p:ext uri="{BB962C8B-B14F-4D97-AF65-F5344CB8AC3E}">
        <p14:creationId xmlns:p14="http://schemas.microsoft.com/office/powerpoint/2010/main" val="4170392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7924800" cy="5833854"/>
          </a:xfrm>
          <a:prstGeom prst="rect">
            <a:avLst/>
          </a:prstGeom>
          <a:effectLst>
            <a:innerShdw blurRad="114300">
              <a:prstClr val="black"/>
            </a:innerShdw>
          </a:effectLst>
        </p:spPr>
      </p:pic>
      <p:sp>
        <p:nvSpPr>
          <p:cNvPr id="3" name="Rectangle 2"/>
          <p:cNvSpPr/>
          <p:nvPr/>
        </p:nvSpPr>
        <p:spPr>
          <a:xfrm>
            <a:off x="619125" y="62484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2565221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4800"/>
            <a:ext cx="7772400" cy="5994550"/>
          </a:xfrm>
          <a:prstGeom prst="rect">
            <a:avLst/>
          </a:prstGeom>
          <a:effectLst>
            <a:innerShdw blurRad="114300">
              <a:prstClr val="black"/>
            </a:innerShdw>
          </a:effectLst>
        </p:spPr>
      </p:pic>
      <p:sp>
        <p:nvSpPr>
          <p:cNvPr id="3" name="Rectangle 2"/>
          <p:cNvSpPr/>
          <p:nvPr/>
        </p:nvSpPr>
        <p:spPr>
          <a:xfrm>
            <a:off x="685800" y="6400800"/>
            <a:ext cx="2937920" cy="369332"/>
          </a:xfrm>
          <a:prstGeom prst="rect">
            <a:avLst/>
          </a:prstGeom>
        </p:spPr>
        <p:txBody>
          <a:bodyPr wrap="none">
            <a:spAutoFit/>
          </a:bodyPr>
          <a:lstStyle/>
          <a:p>
            <a:r>
              <a:rPr lang="en-US" dirty="0"/>
              <a:t>(Loving Guidance, Inc., 2009)</a:t>
            </a:r>
          </a:p>
        </p:txBody>
      </p:sp>
    </p:spTree>
    <p:extLst>
      <p:ext uri="{BB962C8B-B14F-4D97-AF65-F5344CB8AC3E}">
        <p14:creationId xmlns:p14="http://schemas.microsoft.com/office/powerpoint/2010/main" val="3988573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smtClean="0"/>
              <a:t>My research found limited information reviewing the effectiveness of incorporating </a:t>
            </a:r>
            <a:r>
              <a:rPr lang="en-US" i="1" dirty="0" smtClean="0"/>
              <a:t>Conscious Discipline </a:t>
            </a:r>
            <a:r>
              <a:rPr lang="en-US" dirty="0" smtClean="0"/>
              <a:t>into school practice</a:t>
            </a:r>
            <a:r>
              <a:rPr lang="en-US" dirty="0" smtClean="0"/>
              <a:t>. This may due to complexity of the program.  </a:t>
            </a:r>
            <a:endParaRPr lang="en-US" dirty="0" smtClean="0"/>
          </a:p>
          <a:p>
            <a:endParaRPr lang="en-US" dirty="0"/>
          </a:p>
          <a:p>
            <a:r>
              <a:rPr lang="en-US" dirty="0" smtClean="0"/>
              <a:t>Requires consistency by classroom teachers</a:t>
            </a:r>
          </a:p>
          <a:p>
            <a:endParaRPr lang="en-US" dirty="0" smtClean="0"/>
          </a:p>
          <a:p>
            <a:r>
              <a:rPr lang="en-US" dirty="0" smtClean="0"/>
              <a:t>Can not leave a structured “discipline </a:t>
            </a:r>
            <a:r>
              <a:rPr lang="en-US" dirty="0" smtClean="0"/>
              <a:t>plan</a:t>
            </a:r>
            <a:r>
              <a:rPr lang="en-US" dirty="0" smtClean="0"/>
              <a:t>” </a:t>
            </a:r>
            <a:r>
              <a:rPr lang="en-US" dirty="0" smtClean="0"/>
              <a:t>for substitutes. </a:t>
            </a:r>
            <a:endParaRPr lang="en-US" dirty="0" smtClean="0"/>
          </a:p>
          <a:p>
            <a:endParaRPr lang="en-US" dirty="0"/>
          </a:p>
          <a:p>
            <a:r>
              <a:rPr lang="en-US" dirty="0" smtClean="0"/>
              <a:t>Requires time and persistence to implement strategies into teaching practice.</a:t>
            </a:r>
            <a:endParaRPr lang="en-US" dirty="0"/>
          </a:p>
        </p:txBody>
      </p:sp>
      <p:sp>
        <p:nvSpPr>
          <p:cNvPr id="3" name="Title 2"/>
          <p:cNvSpPr>
            <a:spLocks noGrp="1"/>
          </p:cNvSpPr>
          <p:nvPr>
            <p:ph type="title"/>
          </p:nvPr>
        </p:nvSpPr>
        <p:spPr/>
        <p:txBody>
          <a:bodyPr/>
          <a:lstStyle/>
          <a:p>
            <a:r>
              <a:rPr lang="en-US" dirty="0" smtClean="0"/>
              <a:t>Limitations</a:t>
            </a:r>
            <a:endParaRPr lang="en-US" dirty="0"/>
          </a:p>
        </p:txBody>
      </p:sp>
    </p:spTree>
    <p:extLst>
      <p:ext uri="{BB962C8B-B14F-4D97-AF65-F5344CB8AC3E}">
        <p14:creationId xmlns:p14="http://schemas.microsoft.com/office/powerpoint/2010/main" val="2181748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pPr>
            <a:r>
              <a:rPr lang="en-US" sz="1600" dirty="0" smtClean="0"/>
              <a:t>Bailey</a:t>
            </a:r>
            <a:r>
              <a:rPr lang="en-US" sz="1600" dirty="0"/>
              <a:t>, B. A. (2001). </a:t>
            </a:r>
            <a:r>
              <a:rPr lang="en-US" sz="1600" i="1" dirty="0"/>
              <a:t>Conscious Discipline.</a:t>
            </a:r>
            <a:r>
              <a:rPr lang="en-US" sz="1600" dirty="0"/>
              <a:t> Oviedo, FL: Loving Guidance, Inc</a:t>
            </a:r>
            <a:r>
              <a:rPr lang="en-US" sz="1600" dirty="0" smtClean="0"/>
              <a:t>.</a:t>
            </a:r>
          </a:p>
          <a:p>
            <a:pPr marL="0" indent="0">
              <a:buNone/>
            </a:pPr>
            <a:endParaRPr lang="en-US" sz="1600" dirty="0"/>
          </a:p>
          <a:p>
            <a:pPr marL="0" indent="0">
              <a:buNone/>
            </a:pPr>
            <a:r>
              <a:rPr lang="en-US" sz="1600" dirty="0"/>
              <a:t>Bailey, B. A. (2011). </a:t>
            </a:r>
            <a:r>
              <a:rPr lang="en-US" sz="1600" i="1" dirty="0"/>
              <a:t>The Theoretical and Scientific Basis of Conscious Discipline®.</a:t>
            </a:r>
            <a:r>
              <a:rPr lang="en-US" sz="1600" dirty="0"/>
              <a:t> Retrieved June </a:t>
            </a:r>
            <a:r>
              <a:rPr lang="en-US" sz="1600" dirty="0" smtClean="0"/>
              <a:t>	2012</a:t>
            </a:r>
            <a:r>
              <a:rPr lang="en-US" sz="1600" dirty="0"/>
              <a:t>, from </a:t>
            </a:r>
            <a:r>
              <a:rPr lang="en-US" sz="1600" dirty="0" smtClean="0"/>
              <a:t>Conscious Discipline</a:t>
            </a:r>
            <a:r>
              <a:rPr lang="en-US" sz="1600" i="1" dirty="0" smtClean="0"/>
              <a:t>®</a:t>
            </a:r>
            <a:r>
              <a:rPr lang="en-US" sz="1600" dirty="0" smtClean="0"/>
              <a:t>: 	http</a:t>
            </a:r>
            <a:r>
              <a:rPr lang="en-US" sz="1600" dirty="0"/>
              <a:t>://</a:t>
            </a:r>
            <a:r>
              <a:rPr lang="en-US" sz="1600" dirty="0" smtClean="0"/>
              <a:t>consciousdiscipline.com/downloads/research/Theoretical%20and%20Scientifi	c%20Basis%20of%20Conscious%20Discipline.pdf</a:t>
            </a:r>
            <a:endParaRPr lang="en-US" sz="1600" dirty="0" smtClean="0"/>
          </a:p>
          <a:p>
            <a:pPr marL="0" indent="0">
              <a:buNone/>
            </a:pPr>
            <a:endParaRPr lang="en-US" sz="1600" dirty="0" smtClean="0"/>
          </a:p>
          <a:p>
            <a:pPr marL="0" indent="0">
              <a:buNone/>
            </a:pPr>
            <a:r>
              <a:rPr lang="en-US" sz="1600" dirty="0"/>
              <a:t>Hoffman, L. L., Hutchinson, C. J., &amp; Reiss, E. (2009). On improving school climate: Reducing </a:t>
            </a:r>
            <a:r>
              <a:rPr lang="en-US" sz="1600" dirty="0" smtClean="0"/>
              <a:t>	reliance </a:t>
            </a:r>
            <a:r>
              <a:rPr lang="en-US" sz="1600" dirty="0"/>
              <a:t>on rewards and punishment.</a:t>
            </a:r>
            <a:r>
              <a:rPr lang="en-US" sz="1600" i="1" dirty="0"/>
              <a:t> </a:t>
            </a:r>
            <a:r>
              <a:rPr lang="en-US" sz="1600" i="1" dirty="0" smtClean="0"/>
              <a:t>International </a:t>
            </a:r>
            <a:r>
              <a:rPr lang="en-US" sz="1600" i="1" dirty="0"/>
              <a:t>Journal of Whole Schooling, 5</a:t>
            </a:r>
            <a:r>
              <a:rPr lang="en-US" sz="1600" dirty="0"/>
              <a:t>(1), </a:t>
            </a:r>
            <a:r>
              <a:rPr lang="en-US" sz="1600" dirty="0" smtClean="0"/>
              <a:t>	13-24</a:t>
            </a:r>
            <a:r>
              <a:rPr lang="en-US" sz="1600" dirty="0"/>
              <a:t>. Retrieved </a:t>
            </a:r>
            <a:r>
              <a:rPr lang="en-US" sz="1600" dirty="0" smtClean="0"/>
              <a:t>from: </a:t>
            </a:r>
            <a:r>
              <a:rPr lang="en-US" sz="1600" dirty="0" smtClean="0"/>
              <a:t>	http</a:t>
            </a:r>
            <a:r>
              <a:rPr lang="en-US" sz="1600" dirty="0"/>
              <a:t>://ezproxy.msu.edu/login?url=http://</a:t>
            </a:r>
            <a:r>
              <a:rPr lang="en-US" sz="1600" dirty="0" smtClean="0"/>
              <a:t>search.proquest.com/docview/61896844?ac	</a:t>
            </a:r>
            <a:r>
              <a:rPr lang="en-US" sz="1600" dirty="0" smtClean="0"/>
              <a:t>countid</a:t>
            </a:r>
            <a:r>
              <a:rPr lang="en-US" sz="1600" dirty="0" smtClean="0"/>
              <a:t>=12598</a:t>
            </a:r>
            <a:endParaRPr lang="en-US" sz="1600" dirty="0"/>
          </a:p>
          <a:p>
            <a:pPr marL="0" indent="0">
              <a:buNone/>
            </a:pPr>
            <a:endParaRPr lang="en-US" sz="1600" dirty="0"/>
          </a:p>
          <a:p>
            <a:pPr marL="0" indent="0">
              <a:buNone/>
            </a:pPr>
            <a:r>
              <a:rPr lang="en-US" sz="1600" dirty="0"/>
              <a:t>Jones, V. F. (2009). </a:t>
            </a:r>
            <a:r>
              <a:rPr lang="en-US" sz="1600" i="1" dirty="0"/>
              <a:t>Comprehensive classroom management, Creating communities of support and </a:t>
            </a:r>
            <a:r>
              <a:rPr lang="en-US" sz="1600" i="1" dirty="0" smtClean="0"/>
              <a:t>	solving </a:t>
            </a:r>
            <a:r>
              <a:rPr lang="en-US" sz="1600" i="1" dirty="0"/>
              <a:t>problems</a:t>
            </a:r>
            <a:r>
              <a:rPr lang="en-US" sz="1600" dirty="0"/>
              <a:t> (9th ed</a:t>
            </a:r>
            <a:r>
              <a:rPr lang="en-US" sz="1600" dirty="0" smtClean="0"/>
              <a:t>.). Boston</a:t>
            </a:r>
            <a:r>
              <a:rPr lang="en-US" sz="1600" dirty="0"/>
              <a:t>: Allyn &amp; Bacon</a:t>
            </a:r>
            <a:r>
              <a:rPr lang="en-US" sz="1600" dirty="0" smtClean="0"/>
              <a:t>.</a:t>
            </a:r>
          </a:p>
        </p:txBody>
      </p:sp>
      <p:sp>
        <p:nvSpPr>
          <p:cNvPr id="3" name="Title 2"/>
          <p:cNvSpPr>
            <a:spLocks noGrp="1"/>
          </p:cNvSpPr>
          <p:nvPr>
            <p:ph type="title"/>
          </p:nvPr>
        </p:nvSpPr>
        <p:spPr/>
        <p:txBody>
          <a:bodyPr/>
          <a:lstStyle/>
          <a:p>
            <a:r>
              <a:rPr lang="en-US" dirty="0" smtClean="0"/>
              <a:t>Bibliography</a:t>
            </a:r>
            <a:endParaRPr lang="en-US" dirty="0"/>
          </a:p>
        </p:txBody>
      </p:sp>
    </p:spTree>
    <p:extLst>
      <p:ext uri="{BB962C8B-B14F-4D97-AF65-F5344CB8AC3E}">
        <p14:creationId xmlns:p14="http://schemas.microsoft.com/office/powerpoint/2010/main" val="3920359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00200"/>
            <a:ext cx="8458200" cy="4525963"/>
          </a:xfrm>
        </p:spPr>
        <p:txBody>
          <a:bodyPr>
            <a:normAutofit/>
          </a:bodyPr>
          <a:lstStyle/>
          <a:p>
            <a:pPr marL="0" indent="0">
              <a:buNone/>
            </a:pPr>
            <a:r>
              <a:rPr lang="en-US" sz="1600" dirty="0"/>
              <a:t>Loving Guidance, Inc. (2005). </a:t>
            </a:r>
            <a:r>
              <a:rPr lang="en-US" sz="1600" i="1" dirty="0"/>
              <a:t>Safe Breathing Icons.</a:t>
            </a:r>
            <a:r>
              <a:rPr lang="en-US" sz="1600" dirty="0"/>
              <a:t> Retrieved June 2012, from Conscious </a:t>
            </a:r>
            <a:r>
              <a:rPr lang="en-US" sz="1600" dirty="0" smtClean="0"/>
              <a:t>	Discipline</a:t>
            </a:r>
            <a:r>
              <a:rPr lang="en-US" sz="1600" i="1" dirty="0" smtClean="0"/>
              <a:t>®</a:t>
            </a:r>
            <a:r>
              <a:rPr lang="en-US" sz="1600" dirty="0" smtClean="0"/>
              <a:t>: 	http</a:t>
            </a:r>
            <a:r>
              <a:rPr lang="en-US" sz="1600" dirty="0"/>
              <a:t>://consciousdiscipline.com/downloads/resources/Safe_Place_Breathing_Icons.pdf</a:t>
            </a:r>
          </a:p>
          <a:p>
            <a:pPr marL="0" indent="0">
              <a:buNone/>
            </a:pPr>
            <a:endParaRPr lang="en-US" sz="1600" dirty="0"/>
          </a:p>
          <a:p>
            <a:pPr marL="0" indent="0">
              <a:buNone/>
            </a:pPr>
            <a:r>
              <a:rPr lang="en-US" sz="1600" dirty="0"/>
              <a:t>Loving Guidance, Inc. (2009). </a:t>
            </a:r>
            <a:r>
              <a:rPr lang="en-US" sz="1600" i="1" dirty="0"/>
              <a:t>Conscious Discipline® Aligned with the Creative Curriculum </a:t>
            </a:r>
            <a:r>
              <a:rPr lang="en-US" sz="1600" i="1" dirty="0" smtClean="0"/>
              <a:t>	Developmental </a:t>
            </a:r>
            <a:r>
              <a:rPr lang="en-US" sz="1600" i="1" dirty="0"/>
              <a:t>Assessment.</a:t>
            </a:r>
            <a:r>
              <a:rPr lang="en-US" sz="1600" dirty="0"/>
              <a:t> Retrieved June 2012, </a:t>
            </a:r>
            <a:r>
              <a:rPr lang="en-US" sz="1600" dirty="0" smtClean="0"/>
              <a:t>from </a:t>
            </a:r>
            <a:r>
              <a:rPr lang="en-US" sz="1600" dirty="0"/>
              <a:t>Conscious </a:t>
            </a:r>
            <a:r>
              <a:rPr lang="en-US" sz="1600" dirty="0" smtClean="0"/>
              <a:t>Discipline</a:t>
            </a:r>
            <a:r>
              <a:rPr lang="en-US" sz="1600" i="1" dirty="0" smtClean="0"/>
              <a:t>®</a:t>
            </a:r>
            <a:r>
              <a:rPr lang="en-US" sz="1600" dirty="0" smtClean="0"/>
              <a:t>: </a:t>
            </a:r>
            <a:r>
              <a:rPr lang="en-US" sz="1600" dirty="0"/>
              <a:t>	</a:t>
            </a:r>
            <a:r>
              <a:rPr lang="en-US" sz="1600" dirty="0" smtClean="0"/>
              <a:t>http://consciousdiscipline.com/downloads/resources/alignments/Conscious%20Discipli	ne%20Aligned%20with%20the%20Creative%20Curriculum%20Developmental%20Ass	essment.pdf</a:t>
            </a:r>
            <a:endParaRPr lang="en-US" sz="1600" dirty="0"/>
          </a:p>
          <a:p>
            <a:pPr marL="0" indent="0">
              <a:buNone/>
            </a:pPr>
            <a:endParaRPr lang="en-US" sz="1600" dirty="0"/>
          </a:p>
          <a:p>
            <a:pPr marL="0" indent="0">
              <a:buNone/>
            </a:pPr>
            <a:r>
              <a:rPr lang="en-US" sz="1600" dirty="0"/>
              <a:t>McDaniel, T. R. (2008). Review of </a:t>
            </a:r>
            <a:r>
              <a:rPr lang="en-US" sz="1600" i="1" dirty="0" smtClean="0"/>
              <a:t>Conscious </a:t>
            </a:r>
            <a:r>
              <a:rPr lang="en-US" sz="1600" i="1" dirty="0"/>
              <a:t>D</a:t>
            </a:r>
            <a:r>
              <a:rPr lang="en-US" sz="1600" i="1" dirty="0" smtClean="0"/>
              <a:t>iscipline</a:t>
            </a:r>
            <a:r>
              <a:rPr lang="en-US" sz="1600" dirty="0"/>
              <a:t>: 7 basic skills for brain smart classroom </a:t>
            </a:r>
            <a:r>
              <a:rPr lang="en-US" sz="1600" dirty="0" smtClean="0"/>
              <a:t>	management</a:t>
            </a:r>
            <a:r>
              <a:rPr lang="en-US" sz="1600" dirty="0"/>
              <a:t>.</a:t>
            </a:r>
            <a:r>
              <a:rPr lang="en-US" sz="1600" i="1" dirty="0"/>
              <a:t> The </a:t>
            </a:r>
            <a:r>
              <a:rPr lang="en-US" sz="1600" i="1" dirty="0" smtClean="0"/>
              <a:t>Clearing </a:t>
            </a:r>
            <a:r>
              <a:rPr lang="en-US" sz="1600" i="1" dirty="0"/>
              <a:t>House, </a:t>
            </a:r>
            <a:r>
              <a:rPr lang="en-US" sz="1600" i="1" dirty="0" smtClean="0"/>
              <a:t>81</a:t>
            </a:r>
            <a:r>
              <a:rPr lang="en-US" sz="1600" dirty="0" smtClean="0"/>
              <a:t>(6</a:t>
            </a:r>
            <a:r>
              <a:rPr lang="en-US" sz="1600" dirty="0"/>
              <a:t>), 282-283. Retrieved </a:t>
            </a:r>
            <a:r>
              <a:rPr lang="en-US" sz="1600" dirty="0" smtClean="0"/>
              <a:t>from: 	http</a:t>
            </a:r>
            <a:r>
              <a:rPr lang="en-US" sz="1600" dirty="0"/>
              <a:t>://ezproxy.msu.edu/login?url=http://</a:t>
            </a:r>
            <a:r>
              <a:rPr lang="en-US" sz="1600" dirty="0" smtClean="0"/>
              <a:t>search.proquest.com/docview/196844823?acco	</a:t>
            </a:r>
            <a:r>
              <a:rPr lang="en-US" sz="1600" dirty="0" smtClean="0"/>
              <a:t>untid</a:t>
            </a:r>
            <a:r>
              <a:rPr lang="en-US" sz="1600" dirty="0" smtClean="0"/>
              <a:t>=12598</a:t>
            </a:r>
            <a:endParaRPr lang="en-US" sz="1600" dirty="0"/>
          </a:p>
          <a:p>
            <a:pPr marL="0" indent="0">
              <a:buNone/>
            </a:pPr>
            <a:endParaRPr lang="en-US" sz="1600" dirty="0"/>
          </a:p>
          <a:p>
            <a:pPr marL="0" indent="0">
              <a:buNone/>
            </a:pPr>
            <a:r>
              <a:rPr lang="en-US" sz="1600" dirty="0"/>
              <a:t>Sprick, R. G. (2009). </a:t>
            </a:r>
            <a:r>
              <a:rPr lang="en-US" sz="1600" i="1" dirty="0"/>
              <a:t>CHAMPs</a:t>
            </a:r>
            <a:r>
              <a:rPr lang="en-US" sz="1600" i="1" dirty="0"/>
              <a:t>: A proactive and positive approach to classroom management</a:t>
            </a:r>
            <a:r>
              <a:rPr lang="en-US" sz="1600" dirty="0"/>
              <a:t> (2nd </a:t>
            </a:r>
            <a:r>
              <a:rPr lang="en-US" sz="1600" dirty="0" smtClean="0"/>
              <a:t>	ed</a:t>
            </a:r>
            <a:r>
              <a:rPr lang="en-US" sz="1600" dirty="0"/>
              <a:t>.). Eugene, </a:t>
            </a:r>
            <a:r>
              <a:rPr lang="en-US" sz="1600" dirty="0" smtClean="0"/>
              <a:t>OR:Pacific</a:t>
            </a:r>
            <a:r>
              <a:rPr lang="en-US" sz="1600" dirty="0" smtClean="0"/>
              <a:t> </a:t>
            </a:r>
            <a:r>
              <a:rPr lang="en-US" sz="1600" dirty="0"/>
              <a:t>Northwest </a:t>
            </a:r>
            <a:r>
              <a:rPr lang="en-US" sz="1600" dirty="0" smtClean="0"/>
              <a:t>Publishing</a:t>
            </a:r>
            <a:r>
              <a:rPr lang="en-US" sz="1600" dirty="0"/>
              <a:t>.</a:t>
            </a:r>
          </a:p>
          <a:p>
            <a:endParaRPr lang="en-US" sz="1600" dirty="0"/>
          </a:p>
        </p:txBody>
      </p:sp>
      <p:sp>
        <p:nvSpPr>
          <p:cNvPr id="3" name="Title 2"/>
          <p:cNvSpPr>
            <a:spLocks noGrp="1"/>
          </p:cNvSpPr>
          <p:nvPr>
            <p:ph type="title"/>
          </p:nvPr>
        </p:nvSpPr>
        <p:spPr/>
        <p:txBody>
          <a:bodyPr/>
          <a:lstStyle/>
          <a:p>
            <a:r>
              <a:rPr lang="en-US" dirty="0" smtClean="0"/>
              <a:t>Bibliography, continued</a:t>
            </a:r>
            <a:endParaRPr lang="en-US" dirty="0"/>
          </a:p>
        </p:txBody>
      </p:sp>
    </p:spTree>
    <p:extLst>
      <p:ext uri="{BB962C8B-B14F-4D97-AF65-F5344CB8AC3E}">
        <p14:creationId xmlns:p14="http://schemas.microsoft.com/office/powerpoint/2010/main" val="85114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Based on brain research and child development </a:t>
            </a:r>
          </a:p>
          <a:p>
            <a:r>
              <a:rPr lang="en-US" dirty="0" smtClean="0"/>
              <a:t>Creates proactive teachers through self-control </a:t>
            </a:r>
          </a:p>
          <a:p>
            <a:r>
              <a:rPr lang="en-US" dirty="0" smtClean="0"/>
              <a:t>Integrates social skills </a:t>
            </a:r>
            <a:r>
              <a:rPr lang="en-US" dirty="0" smtClean="0"/>
              <a:t>into </a:t>
            </a:r>
            <a:r>
              <a:rPr lang="en-US" dirty="0" smtClean="0"/>
              <a:t>classroom management</a:t>
            </a:r>
          </a:p>
          <a:p>
            <a:r>
              <a:rPr lang="en-US" dirty="0" smtClean="0"/>
              <a:t>Models life values</a:t>
            </a:r>
          </a:p>
          <a:p>
            <a:r>
              <a:rPr lang="en-US" dirty="0" smtClean="0"/>
              <a:t>Uses </a:t>
            </a:r>
            <a:r>
              <a:rPr lang="en-US" dirty="0"/>
              <a:t>frustrating situations as </a:t>
            </a:r>
            <a:r>
              <a:rPr lang="en-US" dirty="0" smtClean="0"/>
              <a:t>learning opportunities.</a:t>
            </a:r>
          </a:p>
          <a:p>
            <a:r>
              <a:rPr lang="en-US" dirty="0" smtClean="0"/>
              <a:t> Fosters appropriate behavior through classroom structures</a:t>
            </a:r>
          </a:p>
          <a:p>
            <a:r>
              <a:rPr lang="en-US" dirty="0" smtClean="0"/>
              <a:t>Improves school climate (</a:t>
            </a:r>
            <a:r>
              <a:rPr lang="en-US" dirty="0"/>
              <a:t>Hoffman, </a:t>
            </a:r>
            <a:r>
              <a:rPr lang="en-US" dirty="0" smtClean="0"/>
              <a:t>2009</a:t>
            </a:r>
            <a:r>
              <a:rPr lang="en-US" dirty="0" smtClean="0"/>
              <a:t>) </a:t>
            </a:r>
            <a:endParaRPr lang="en-US" dirty="0"/>
          </a:p>
          <a:p>
            <a:endParaRPr lang="en-US" dirty="0" smtClean="0"/>
          </a:p>
        </p:txBody>
      </p:sp>
      <p:sp>
        <p:nvSpPr>
          <p:cNvPr id="3" name="Title 2"/>
          <p:cNvSpPr>
            <a:spLocks noGrp="1"/>
          </p:cNvSpPr>
          <p:nvPr>
            <p:ph type="title"/>
          </p:nvPr>
        </p:nvSpPr>
        <p:spPr/>
        <p:txBody>
          <a:bodyPr>
            <a:normAutofit/>
          </a:bodyPr>
          <a:lstStyle/>
          <a:p>
            <a:r>
              <a:rPr lang="en-US" dirty="0" smtClean="0"/>
              <a:t>What is </a:t>
            </a:r>
            <a:r>
              <a:rPr lang="en-US" i="1" dirty="0" smtClean="0"/>
              <a:t>Conscious Discipline</a:t>
            </a:r>
            <a:r>
              <a:rPr lang="en-US" dirty="0" smtClean="0"/>
              <a:t>?</a:t>
            </a:r>
            <a:endParaRPr lang="en-US" dirty="0"/>
          </a:p>
        </p:txBody>
      </p:sp>
      <p:sp>
        <p:nvSpPr>
          <p:cNvPr id="5" name="TextBox 4"/>
          <p:cNvSpPr txBox="1"/>
          <p:nvPr/>
        </p:nvSpPr>
        <p:spPr>
          <a:xfrm>
            <a:off x="7800975" y="3943349"/>
            <a:ext cx="152400" cy="246221"/>
          </a:xfrm>
          <a:prstGeom prst="rect">
            <a:avLst/>
          </a:prstGeom>
          <a:noFill/>
        </p:spPr>
        <p:txBody>
          <a:bodyPr wrap="square" rtlCol="0">
            <a:spAutoFit/>
          </a:bodyPr>
          <a:lstStyle/>
          <a:p>
            <a:r>
              <a:rPr lang="en-US" sz="1000" dirty="0" smtClean="0"/>
              <a:t>1</a:t>
            </a:r>
            <a:endParaRPr lang="en-US" sz="1000" dirty="0"/>
          </a:p>
        </p:txBody>
      </p:sp>
    </p:spTree>
    <p:extLst>
      <p:ext uri="{BB962C8B-B14F-4D97-AF65-F5344CB8AC3E}">
        <p14:creationId xmlns:p14="http://schemas.microsoft.com/office/powerpoint/2010/main" val="253474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US" dirty="0" smtClean="0"/>
              <a:t>Professor of education Thomas R. McDaniel states, “… I would use Becky A. Bailey’s </a:t>
            </a:r>
            <a:r>
              <a:rPr lang="en-US" i="1" dirty="0" smtClean="0"/>
              <a:t>Conscious Discipline </a:t>
            </a:r>
            <a:r>
              <a:rPr lang="en-US" dirty="0" smtClean="0"/>
              <a:t>as the single text…” in teaching a graduate classroom management course “…because it does a masterful job of coordinating and integrating a wide variety of models of discipline into a unified, comprehensive classroom management system…” (</a:t>
            </a:r>
            <a:r>
              <a:rPr lang="en-US" dirty="0" smtClean="0"/>
              <a:t>McDaniel, 2008</a:t>
            </a:r>
            <a:r>
              <a:rPr lang="en-US" dirty="0" smtClean="0"/>
              <a:t>, p. 282).</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17684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Jean Baker Miller</a:t>
            </a:r>
          </a:p>
          <a:p>
            <a:r>
              <a:rPr lang="en-US" dirty="0" smtClean="0"/>
              <a:t>Jean Piaget</a:t>
            </a:r>
          </a:p>
          <a:p>
            <a:r>
              <a:rPr lang="en-US" dirty="0" smtClean="0"/>
              <a:t>Lev Vygotsky</a:t>
            </a:r>
          </a:p>
          <a:p>
            <a:r>
              <a:rPr lang="en-US" dirty="0" smtClean="0"/>
              <a:t>Eric Erickson, Carol Rogers, and Abraham Maslow</a:t>
            </a:r>
          </a:p>
          <a:p>
            <a:r>
              <a:rPr lang="en-US" dirty="0" smtClean="0"/>
              <a:t>Arnold Gesell</a:t>
            </a:r>
          </a:p>
          <a:p>
            <a:r>
              <a:rPr lang="en-US" dirty="0" smtClean="0"/>
              <a:t>B.F. Skinner &amp; Albert Bandura</a:t>
            </a:r>
          </a:p>
          <a:p>
            <a:pPr marL="0" indent="0">
              <a:buNone/>
            </a:pPr>
            <a:r>
              <a:rPr lang="en-US" dirty="0"/>
              <a:t>(</a:t>
            </a:r>
            <a:r>
              <a:rPr lang="en-US" dirty="0" smtClean="0"/>
              <a:t>Bailey, 2011</a:t>
            </a:r>
            <a:r>
              <a:rPr lang="en-US" dirty="0" smtClean="0"/>
              <a:t>)</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Based On Child Development Theorists</a:t>
            </a:r>
            <a:endParaRPr lang="en-US" dirty="0"/>
          </a:p>
        </p:txBody>
      </p:sp>
    </p:spTree>
    <p:extLst>
      <p:ext uri="{BB962C8B-B14F-4D97-AF65-F5344CB8AC3E}">
        <p14:creationId xmlns:p14="http://schemas.microsoft.com/office/powerpoint/2010/main" val="100077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Before I can expect my students to have self-control, I must have it myself</a:t>
            </a:r>
            <a:r>
              <a:rPr lang="en-US" dirty="0" smtClean="0"/>
              <a:t>.</a:t>
            </a:r>
          </a:p>
          <a:p>
            <a:endParaRPr lang="en-US" dirty="0" smtClean="0"/>
          </a:p>
          <a:p>
            <a:r>
              <a:rPr lang="en-US" dirty="0" smtClean="0"/>
              <a:t>Bailey explains </a:t>
            </a:r>
            <a:r>
              <a:rPr lang="en-US" dirty="0"/>
              <a:t>7 powers </a:t>
            </a:r>
            <a:r>
              <a:rPr lang="en-US" dirty="0" smtClean="0"/>
              <a:t>that are </a:t>
            </a:r>
            <a:r>
              <a:rPr lang="en-US" dirty="0"/>
              <a:t>an imperative part of her program</a:t>
            </a:r>
            <a:r>
              <a:rPr lang="en-US" dirty="0" smtClean="0"/>
              <a:t>.</a:t>
            </a:r>
          </a:p>
          <a:p>
            <a:endParaRPr lang="en-US" dirty="0" smtClean="0"/>
          </a:p>
          <a:p>
            <a:r>
              <a:rPr lang="en-US" dirty="0" smtClean="0"/>
              <a:t>I have spent the summer integrating them into my life</a:t>
            </a:r>
            <a:r>
              <a:rPr lang="en-US" dirty="0" smtClean="0"/>
              <a:t>.</a:t>
            </a:r>
          </a:p>
          <a:p>
            <a:endParaRPr lang="en-US" dirty="0" smtClean="0"/>
          </a:p>
          <a:p>
            <a:r>
              <a:rPr lang="en-US" dirty="0" smtClean="0"/>
              <a:t>I </a:t>
            </a:r>
            <a:r>
              <a:rPr lang="en-US" dirty="0" smtClean="0"/>
              <a:t>have included </a:t>
            </a:r>
            <a:r>
              <a:rPr lang="en-US" dirty="0" smtClean="0"/>
              <a:t>a brief overview </a:t>
            </a:r>
            <a:r>
              <a:rPr lang="en-US" dirty="0" smtClean="0"/>
              <a:t>of them.</a:t>
            </a:r>
            <a:endParaRPr lang="en-US" dirty="0" smtClean="0"/>
          </a:p>
        </p:txBody>
      </p:sp>
      <p:sp>
        <p:nvSpPr>
          <p:cNvPr id="3" name="Title 2"/>
          <p:cNvSpPr>
            <a:spLocks noGrp="1"/>
          </p:cNvSpPr>
          <p:nvPr>
            <p:ph type="title"/>
          </p:nvPr>
        </p:nvSpPr>
        <p:spPr/>
        <p:txBody>
          <a:bodyPr>
            <a:normAutofit/>
          </a:bodyPr>
          <a:lstStyle/>
          <a:p>
            <a:r>
              <a:rPr lang="en-US" dirty="0" smtClean="0"/>
              <a:t>Self Control</a:t>
            </a:r>
            <a:endParaRPr lang="en-US" dirty="0"/>
          </a:p>
        </p:txBody>
      </p:sp>
    </p:spTree>
    <p:extLst>
      <p:ext uri="{BB962C8B-B14F-4D97-AF65-F5344CB8AC3E}">
        <p14:creationId xmlns:p14="http://schemas.microsoft.com/office/powerpoint/2010/main" val="4185377263"/>
      </p:ext>
    </p:extLst>
  </p:cSld>
  <p:clrMapOvr>
    <a:masterClrMapping/>
  </p:clrMapOvr>
</p:sld>
</file>

<file path=ppt/theme/theme1.xml><?xml version="1.0" encoding="utf-8"?>
<a:theme xmlns:a="http://schemas.openxmlformats.org/drawingml/2006/main" name="Design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DesignTemplate(2)</Template>
  <TotalTime>0</TotalTime>
  <Words>5127</Words>
  <Application>Microsoft Office PowerPoint</Application>
  <PresentationFormat>On-screen Show (4:3)</PresentationFormat>
  <Paragraphs>492</Paragraphs>
  <Slides>54</Slides>
  <Notes>53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DesignTemplate(2)</vt:lpstr>
      <vt:lpstr>Incorporating “Conscious Discipline” Into My Classroom Management</vt:lpstr>
      <vt:lpstr>PowerPoint Presentation</vt:lpstr>
      <vt:lpstr>My Preschool Students</vt:lpstr>
      <vt:lpstr>Misbehavior</vt:lpstr>
      <vt:lpstr>Focus on Problem Solving, Not Punishing</vt:lpstr>
      <vt:lpstr>What is Conscious Discipline?</vt:lpstr>
      <vt:lpstr>PowerPoint Presentation</vt:lpstr>
      <vt:lpstr>Based On Child Development Theorists</vt:lpstr>
      <vt:lpstr>Self Control</vt:lpstr>
      <vt:lpstr>Seven Powers for Self Control</vt:lpstr>
      <vt:lpstr>From the Seven Powers for Self Control emerge the Seven Basic Skills Of Discipline</vt:lpstr>
      <vt:lpstr>Appropriate responses to conflict instills life values, consequently teaching social skills</vt:lpstr>
      <vt:lpstr>Skill 1 Composure:  Becoming the person you want children to be</vt:lpstr>
      <vt:lpstr>Self Control</vt:lpstr>
      <vt:lpstr>Stress</vt:lpstr>
      <vt:lpstr>Circle Time “The Brain Smart Way”</vt:lpstr>
      <vt:lpstr>Breathing Techniques</vt:lpstr>
      <vt:lpstr>PowerPoint Presentation</vt:lpstr>
      <vt:lpstr>Create A Psychologically Safe Classroom</vt:lpstr>
      <vt:lpstr>Skill 2 Encouragement: Building a school family</vt:lpstr>
      <vt:lpstr> </vt:lpstr>
      <vt:lpstr>Visual Supports</vt:lpstr>
      <vt:lpstr>School Family Development</vt:lpstr>
      <vt:lpstr>Comment on kind deeds</vt:lpstr>
      <vt:lpstr>Descriptive Praise</vt:lpstr>
      <vt:lpstr>Encourage children when they make poor choices</vt:lpstr>
      <vt:lpstr>Demonstrate misbehavior is a “call for help” </vt:lpstr>
      <vt:lpstr>Skill 3 Assertiveness: Saying “no” and being heard</vt:lpstr>
      <vt:lpstr>Assertive Commands</vt:lpstr>
      <vt:lpstr>“I Message” Strategy</vt:lpstr>
      <vt:lpstr>Use Tattling as a Teaching Tool</vt:lpstr>
      <vt:lpstr>Skill 4  Choices: Building self esteem and willpower</vt:lpstr>
      <vt:lpstr>Bailey’s Two Choices Technique</vt:lpstr>
      <vt:lpstr>Skill 5 Positive Intent: Creating teaching moments</vt:lpstr>
      <vt:lpstr>Skill 6 Empathy: Handling the fussing and the fits</vt:lpstr>
      <vt:lpstr>Skill 7 Consequences:  Helping children learn from their mistakes</vt:lpstr>
      <vt:lpstr>Bailey’s technique for natural consequences:</vt:lpstr>
      <vt:lpstr>Example of G.A.M.E.S. technique:</vt:lpstr>
      <vt:lpstr>Bailey’s technique for imposed Consequences:</vt:lpstr>
      <vt:lpstr>Example of C.I.R.C.L.E. Technique</vt:lpstr>
      <vt:lpstr>Bailey’s technique for problem solving:</vt:lpstr>
      <vt:lpstr>Example of P.E.A.C.E. technique:</vt:lpstr>
      <vt:lpstr>Conscious Discipline aligns with the curriculum we use, Creative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Bibliography</vt:lpstr>
      <vt:lpstr>Bibliography,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2012-07-12T18:47:55Z</dcterms:created>
  <dcterms:modified xsi:type="dcterms:W3CDTF">2012-07-17T03:56:40Z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