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1"/>
  </p:notesMasterIdLst>
  <p:sldIdLst>
    <p:sldId id="256" r:id="rId2"/>
    <p:sldId id="257" r:id="rId3"/>
    <p:sldId id="274" r:id="rId4"/>
    <p:sldId id="258" r:id="rId5"/>
    <p:sldId id="262" r:id="rId6"/>
    <p:sldId id="276" r:id="rId7"/>
    <p:sldId id="290" r:id="rId8"/>
    <p:sldId id="289" r:id="rId9"/>
    <p:sldId id="283" r:id="rId10"/>
    <p:sldId id="284" r:id="rId11"/>
    <p:sldId id="295" r:id="rId12"/>
    <p:sldId id="294" r:id="rId13"/>
    <p:sldId id="296" r:id="rId14"/>
    <p:sldId id="291" r:id="rId15"/>
    <p:sldId id="266" r:id="rId16"/>
    <p:sldId id="267" r:id="rId17"/>
    <p:sldId id="271" r:id="rId18"/>
    <p:sldId id="270"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9"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3D9F4-66FA-42EB-AB8A-3B72F9FDABCB}" type="datetimeFigureOut">
              <a:rPr lang="en-US" smtClean="0"/>
              <a:t>6/19/2014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E9696-5B50-4D0A-A315-1BCE893DE250}" type="slidenum">
              <a:rPr lang="en-US" smtClean="0"/>
              <a:t>‹#›</a:t>
            </a:fld>
            <a:endParaRPr lang="en-US" dirty="0"/>
          </a:p>
        </p:txBody>
      </p:sp>
    </p:spTree>
    <p:extLst>
      <p:ext uri="{BB962C8B-B14F-4D97-AF65-F5344CB8AC3E}">
        <p14:creationId xmlns:p14="http://schemas.microsoft.com/office/powerpoint/2010/main" val="56140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E9696-5B50-4D0A-A315-1BCE893DE250}" type="slidenum">
              <a:rPr lang="en-US" smtClean="0"/>
              <a:t>1</a:t>
            </a:fld>
            <a:endParaRPr lang="en-US" dirty="0"/>
          </a:p>
        </p:txBody>
      </p:sp>
    </p:spTree>
    <p:extLst>
      <p:ext uri="{BB962C8B-B14F-4D97-AF65-F5344CB8AC3E}">
        <p14:creationId xmlns:p14="http://schemas.microsoft.com/office/powerpoint/2010/main" val="90210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E9696-5B50-4D0A-A315-1BCE893DE250}" type="slidenum">
              <a:rPr lang="en-US" smtClean="0"/>
              <a:t>4</a:t>
            </a:fld>
            <a:endParaRPr lang="en-US" dirty="0"/>
          </a:p>
        </p:txBody>
      </p:sp>
    </p:spTree>
    <p:extLst>
      <p:ext uri="{BB962C8B-B14F-4D97-AF65-F5344CB8AC3E}">
        <p14:creationId xmlns:p14="http://schemas.microsoft.com/office/powerpoint/2010/main" val="321653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52B8092-38DD-4A83-A73C-6D6123F90EE7}" type="datetimeFigureOut">
              <a:rPr lang="en-US" smtClean="0"/>
              <a:t>6/19/2014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BA464BD-CDCC-45D0-801F-6089F7FAAE0F}"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464BD-CDCC-45D0-801F-6089F7FAAE0F}"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7" name="Slide Number Placeholder 6"/>
          <p:cNvSpPr>
            <a:spLocks noGrp="1"/>
          </p:cNvSpPr>
          <p:nvPr>
            <p:ph type="sldNum" sz="quarter" idx="12"/>
          </p:nvPr>
        </p:nvSpPr>
        <p:spPr/>
        <p:txBody>
          <a:bodyPr/>
          <a:lstStyle/>
          <a:p>
            <a:fld id="{EBA464BD-CDCC-45D0-801F-6089F7FAAE0F}"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B8092-38DD-4A83-A73C-6D6123F90EE7}" type="datetimeFigureOut">
              <a:rPr lang="en-US" smtClean="0"/>
              <a:t>6/19/2014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EBA464BD-CDCC-45D0-801F-6089F7FAAE0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52B8092-38DD-4A83-A73C-6D6123F90EE7}" type="datetimeFigureOut">
              <a:rPr lang="en-US" smtClean="0"/>
              <a:t>6/19/2014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BA464BD-CDCC-45D0-801F-6089F7FAAE0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cfchildren.org/programs/ssp/prek/" TargetMode="External"/><Relationship Id="rId2" Type="http://schemas.openxmlformats.org/officeDocument/2006/relationships/hyperlink" Target="http://www.cfchildren.org/programs/ssp/standard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fchildren.org/programs/ssp/pre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perationrespect.org/" TargetMode="External"/><Relationship Id="rId2" Type="http://schemas.openxmlformats.org/officeDocument/2006/relationships/hyperlink" Target="http://www.ultimatecampresourc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asel.org/" TargetMode="External"/><Relationship Id="rId7" Type="http://schemas.openxmlformats.org/officeDocument/2006/relationships/hyperlink" Target="http://www.nea.org/" TargetMode="External"/><Relationship Id="rId2" Type="http://schemas.openxmlformats.org/officeDocument/2006/relationships/hyperlink" Target="http://www.acrnet.org/" TargetMode="External"/><Relationship Id="rId1" Type="http://schemas.openxmlformats.org/officeDocument/2006/relationships/slideLayout" Target="../slideLayouts/slideLayout4.xml"/><Relationship Id="rId6" Type="http://schemas.openxmlformats.org/officeDocument/2006/relationships/hyperlink" Target="http://www.playworksusa.org/" TargetMode="External"/><Relationship Id="rId5" Type="http://schemas.openxmlformats.org/officeDocument/2006/relationships/hyperlink" Target="http://esrnational.org/" TargetMode="External"/><Relationship Id="rId4" Type="http://schemas.openxmlformats.org/officeDocument/2006/relationships/hyperlink" Target="http://www.cec.sped.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disputeresolution.ohio.gov/schools/resourcescm.htm" TargetMode="External"/><Relationship Id="rId7" Type="http://schemas.openxmlformats.org/officeDocument/2006/relationships/hyperlink" Target="http://www.cfchildren.org/" TargetMode="External"/><Relationship Id="rId2" Type="http://schemas.openxmlformats.org/officeDocument/2006/relationships/hyperlink" Target="http://www.childrenshospital.org/az/Site1385/mainpageS1385P0.html" TargetMode="External"/><Relationship Id="rId1" Type="http://schemas.openxmlformats.org/officeDocument/2006/relationships/slideLayout" Target="../slideLayouts/slideLayout2.xml"/><Relationship Id="rId6" Type="http://schemas.openxmlformats.org/officeDocument/2006/relationships/hyperlink" Target="http://www.educationworld.com/a_curr/curr171.shtml" TargetMode="External"/><Relationship Id="rId5" Type="http://schemas.openxmlformats.org/officeDocument/2006/relationships/hyperlink" Target="http://www.nssc1.org/steps-for-resolving-conflict-on-school-violence" TargetMode="External"/><Relationship Id="rId4" Type="http://schemas.openxmlformats.org/officeDocument/2006/relationships/hyperlink" Target="http://www.nssc1.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disputeresolution.ohio.gov/schools/pdfs/Building%20Your%20SCM%20Prg%20'08.pdf" TargetMode="External"/><Relationship Id="rId2" Type="http://schemas.openxmlformats.org/officeDocument/2006/relationships/hyperlink" Target="http://www.ncjrs.gov/pdffiles/conflic.pdf" TargetMode="External"/><Relationship Id="rId1" Type="http://schemas.openxmlformats.org/officeDocument/2006/relationships/slideLayout" Target="../slideLayouts/slideLayout2.xml"/><Relationship Id="rId4" Type="http://schemas.openxmlformats.org/officeDocument/2006/relationships/hyperlink" Target="http://www.cfchildren.org/media/files/Second%20Step%20Pre_K%20Review%20of%20Research.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hildrenshospital.org/az/Site1385/mainpageS1385P0.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fchildren.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438400"/>
            <a:ext cx="3313355" cy="1972236"/>
          </a:xfrm>
        </p:spPr>
        <p:txBody>
          <a:bodyPr>
            <a:normAutofit fontScale="90000"/>
          </a:bodyPr>
          <a:lstStyle/>
          <a:p>
            <a:pPr algn="ctr"/>
            <a:r>
              <a:rPr lang="en-US" dirty="0" smtClean="0"/>
              <a:t>Conflict Resolution Programs For Young Children</a:t>
            </a:r>
            <a:endParaRPr lang="en-US" dirty="0"/>
          </a:p>
        </p:txBody>
      </p:sp>
      <p:sp>
        <p:nvSpPr>
          <p:cNvPr id="3" name="Subtitle 2"/>
          <p:cNvSpPr>
            <a:spLocks noGrp="1"/>
          </p:cNvSpPr>
          <p:nvPr>
            <p:ph type="subTitle" idx="1"/>
          </p:nvPr>
        </p:nvSpPr>
        <p:spPr>
          <a:xfrm>
            <a:off x="4724400" y="4648200"/>
            <a:ext cx="3309803" cy="1447800"/>
          </a:xfrm>
        </p:spPr>
        <p:txBody>
          <a:bodyPr>
            <a:normAutofit/>
          </a:bodyPr>
          <a:lstStyle/>
          <a:p>
            <a:pPr algn="ctr"/>
            <a:r>
              <a:rPr lang="en-US" dirty="0" smtClean="0"/>
              <a:t>Created By:</a:t>
            </a:r>
            <a:r>
              <a:rPr lang="en-US" baseline="0" dirty="0" smtClean="0"/>
              <a:t> </a:t>
            </a:r>
            <a:r>
              <a:rPr lang="en-US" dirty="0" smtClean="0"/>
              <a:t>Sarah Weston</a:t>
            </a:r>
            <a:endParaRPr lang="en-US" dirty="0"/>
          </a:p>
          <a:p>
            <a:pPr algn="ctr"/>
            <a:r>
              <a:rPr lang="en-US" dirty="0" smtClean="0"/>
              <a:t>Graduate Student</a:t>
            </a:r>
          </a:p>
          <a:p>
            <a:pPr algn="ctr"/>
            <a:r>
              <a:rPr lang="en-US" dirty="0" smtClean="0"/>
              <a:t>Michigan State University</a:t>
            </a:r>
          </a:p>
          <a:p>
            <a:pPr algn="ctr"/>
            <a:r>
              <a:rPr lang="en-US" dirty="0" smtClean="0"/>
              <a:t>July, 28, 2010</a:t>
            </a:r>
          </a:p>
        </p:txBody>
      </p:sp>
      <p:pic>
        <p:nvPicPr>
          <p:cNvPr id="4" name="01 Arthur Theme Song.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 y="5943600"/>
            <a:ext cx="609600" cy="609600"/>
          </a:xfrm>
          <a:prstGeom prst="rect">
            <a:avLst/>
          </a:prstGeom>
        </p:spPr>
      </p:pic>
    </p:spTree>
    <p:extLst>
      <p:ext uri="{BB962C8B-B14F-4D97-AF65-F5344CB8AC3E}">
        <p14:creationId xmlns:p14="http://schemas.microsoft.com/office/powerpoint/2010/main" val="1962289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6981"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48600" cy="5486400"/>
          </a:xfrm>
        </p:spPr>
        <p:txBody>
          <a:bodyPr>
            <a:normAutofit fontScale="70000" lnSpcReduction="20000"/>
          </a:bodyPr>
          <a:lstStyle/>
          <a:p>
            <a:endParaRPr lang="en-US" dirty="0" smtClean="0"/>
          </a:p>
          <a:p>
            <a:r>
              <a:rPr lang="en-US" dirty="0" smtClean="0"/>
              <a:t>Researched Play </a:t>
            </a:r>
            <a:r>
              <a:rPr lang="en-US" dirty="0"/>
              <a:t>based program that promotes critical social and school-readiness </a:t>
            </a:r>
            <a:r>
              <a:rPr lang="en-US" dirty="0" smtClean="0"/>
              <a:t>skills.</a:t>
            </a:r>
          </a:p>
          <a:p>
            <a:endParaRPr lang="en-US" dirty="0" smtClean="0"/>
          </a:p>
          <a:p>
            <a:r>
              <a:rPr lang="en-US" dirty="0" smtClean="0"/>
              <a:t>Integrated into the curriculum during circle time through songs, stories, puppets, and activities.</a:t>
            </a:r>
          </a:p>
          <a:p>
            <a:endParaRPr lang="en-US" dirty="0" smtClean="0"/>
          </a:p>
          <a:p>
            <a:r>
              <a:rPr lang="en-US" dirty="0" smtClean="0"/>
              <a:t>Focuses on </a:t>
            </a:r>
            <a:r>
              <a:rPr lang="en-US" dirty="0"/>
              <a:t>core social skills </a:t>
            </a:r>
            <a:r>
              <a:rPr lang="en-US" dirty="0" smtClean="0"/>
              <a:t>including empathy, </a:t>
            </a:r>
            <a:r>
              <a:rPr lang="en-US" dirty="0"/>
              <a:t>emotion management, problem solving, </a:t>
            </a:r>
            <a:r>
              <a:rPr lang="en-US" dirty="0" smtClean="0"/>
              <a:t>and promotes as basic </a:t>
            </a:r>
            <a:r>
              <a:rPr lang="en-US" dirty="0"/>
              <a:t>language </a:t>
            </a:r>
            <a:r>
              <a:rPr lang="en-US" dirty="0" smtClean="0"/>
              <a:t>skills.</a:t>
            </a:r>
          </a:p>
          <a:p>
            <a:endParaRPr lang="en-US" dirty="0"/>
          </a:p>
          <a:p>
            <a:r>
              <a:rPr lang="en-US" dirty="0" smtClean="0"/>
              <a:t>Universal prevention program for all students.</a:t>
            </a:r>
          </a:p>
          <a:p>
            <a:endParaRPr lang="en-US" dirty="0"/>
          </a:p>
          <a:p>
            <a:r>
              <a:rPr lang="en-US" dirty="0" smtClean="0"/>
              <a:t>“Lessons </a:t>
            </a:r>
            <a:r>
              <a:rPr lang="en-US" dirty="0"/>
              <a:t>align with academic content standards, character education principles, and Head Start performance standards</a:t>
            </a:r>
            <a:r>
              <a:rPr lang="en-US" dirty="0" smtClean="0"/>
              <a:t>.”(</a:t>
            </a:r>
            <a:r>
              <a:rPr lang="en-US" dirty="0" smtClean="0">
                <a:hlinkClick r:id="rId2"/>
              </a:rPr>
              <a:t>http</a:t>
            </a:r>
            <a:r>
              <a:rPr lang="en-US" dirty="0">
                <a:hlinkClick r:id="rId2"/>
              </a:rPr>
              <a:t>://www.cfchildren.org/programs/ssp/standards</a:t>
            </a:r>
            <a:r>
              <a:rPr lang="en-US" dirty="0" smtClean="0">
                <a:hlinkClick r:id="rId2"/>
              </a:rPr>
              <a:t>/</a:t>
            </a:r>
            <a:r>
              <a:rPr lang="en-US" dirty="0" smtClean="0"/>
              <a:t>)</a:t>
            </a:r>
          </a:p>
          <a:p>
            <a:pPr marL="68580" indent="0">
              <a:buNone/>
            </a:pPr>
            <a:endParaRPr lang="en-US" dirty="0"/>
          </a:p>
          <a:p>
            <a:r>
              <a:rPr lang="en-US" dirty="0" smtClean="0"/>
              <a:t>Focuses on teaching 3 steps for problem solving: How do I feel? What is the problem? What can I do? (Committee for Children, 2002, p. 12)</a:t>
            </a:r>
          </a:p>
          <a:p>
            <a:endParaRPr lang="en-US" dirty="0" smtClean="0"/>
          </a:p>
          <a:p>
            <a:pPr marL="68580" indent="0">
              <a:buNone/>
            </a:pPr>
            <a:r>
              <a:rPr lang="en-US" dirty="0"/>
              <a:t> </a:t>
            </a:r>
            <a:r>
              <a:rPr lang="en-US" dirty="0" smtClean="0"/>
              <a:t>     </a:t>
            </a:r>
            <a:r>
              <a:rPr lang="en-US" dirty="0" smtClean="0">
                <a:hlinkClick r:id="rId3"/>
              </a:rPr>
              <a:t>http</a:t>
            </a:r>
            <a:r>
              <a:rPr lang="en-US" dirty="0">
                <a:hlinkClick r:id="rId3"/>
              </a:rPr>
              <a:t>://www.cfchildren.org/programs/ssp/prek</a:t>
            </a:r>
            <a:r>
              <a:rPr lang="en-US" dirty="0" smtClean="0">
                <a:hlinkClick r:id="rId3"/>
              </a:rPr>
              <a:t>/</a:t>
            </a:r>
            <a:endParaRPr lang="en-US" dirty="0"/>
          </a:p>
          <a:p>
            <a:endParaRPr lang="en-US" dirty="0" smtClean="0"/>
          </a:p>
          <a:p>
            <a:endParaRPr lang="en-US" dirty="0"/>
          </a:p>
          <a:p>
            <a:endParaRPr lang="en-US" dirty="0"/>
          </a:p>
        </p:txBody>
      </p:sp>
      <p:sp>
        <p:nvSpPr>
          <p:cNvPr id="5" name="Rectangle 4"/>
          <p:cNvSpPr/>
          <p:nvPr/>
        </p:nvSpPr>
        <p:spPr>
          <a:xfrm>
            <a:off x="1143000" y="457200"/>
            <a:ext cx="4572000" cy="984885"/>
          </a:xfrm>
          <a:prstGeom prst="rect">
            <a:avLst/>
          </a:prstGeom>
        </p:spPr>
        <p:txBody>
          <a:bodyPr>
            <a:spAutoFit/>
          </a:bodyPr>
          <a:lstStyle/>
          <a:p>
            <a:r>
              <a:rPr lang="en-US" sz="4000" dirty="0">
                <a:solidFill>
                  <a:srgbClr val="31B6FD"/>
                </a:solidFill>
              </a:rPr>
              <a:t>Second Step</a:t>
            </a:r>
            <a:br>
              <a:rPr lang="en-US" sz="4000" dirty="0">
                <a:solidFill>
                  <a:srgbClr val="31B6FD"/>
                </a:solidFill>
              </a:rPr>
            </a:br>
            <a:endParaRPr lang="en-US" dirty="0"/>
          </a:p>
        </p:txBody>
      </p:sp>
    </p:spTree>
    <p:extLst>
      <p:ext uri="{BB962C8B-B14F-4D97-AF65-F5344CB8AC3E}">
        <p14:creationId xmlns:p14="http://schemas.microsoft.com/office/powerpoint/2010/main" val="2401328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024744" cy="1143000"/>
          </a:xfrm>
        </p:spPr>
        <p:txBody>
          <a:bodyPr>
            <a:normAutofit fontScale="90000"/>
          </a:bodyPr>
          <a:lstStyle/>
          <a:p>
            <a:r>
              <a:rPr lang="en-US" dirty="0" smtClean="0"/>
              <a:t>What Comes In The Program?</a:t>
            </a:r>
            <a:endParaRPr lang="en-US" dirty="0"/>
          </a:p>
        </p:txBody>
      </p:sp>
      <p:sp>
        <p:nvSpPr>
          <p:cNvPr id="3" name="Content Placeholder 2"/>
          <p:cNvSpPr>
            <a:spLocks noGrp="1"/>
          </p:cNvSpPr>
          <p:nvPr>
            <p:ph idx="1"/>
          </p:nvPr>
        </p:nvSpPr>
        <p:spPr>
          <a:xfrm>
            <a:off x="1043492" y="1600200"/>
            <a:ext cx="6777317" cy="4953000"/>
          </a:xfrm>
        </p:spPr>
        <p:txBody>
          <a:bodyPr>
            <a:normAutofit fontScale="85000" lnSpcReduction="10000"/>
          </a:bodyPr>
          <a:lstStyle/>
          <a:p>
            <a:r>
              <a:rPr lang="en-US" dirty="0"/>
              <a:t>Each Second Step Pre/K kit includes: 25 durable 11" x 17" photo lesson cards with scripts and </a:t>
            </a:r>
            <a:r>
              <a:rPr lang="en-US" dirty="0" smtClean="0"/>
              <a:t>activates</a:t>
            </a:r>
            <a:endParaRPr lang="en-US" dirty="0"/>
          </a:p>
          <a:p>
            <a:r>
              <a:rPr lang="en-US" dirty="0"/>
              <a:t>3 unit cards for teachers</a:t>
            </a:r>
          </a:p>
          <a:p>
            <a:r>
              <a:rPr lang="en-US" dirty="0"/>
              <a:t>Teacher’s Guide</a:t>
            </a:r>
          </a:p>
          <a:p>
            <a:r>
              <a:rPr lang="en-US" dirty="0"/>
              <a:t>Administrator’s Guide</a:t>
            </a:r>
          </a:p>
          <a:p>
            <a:r>
              <a:rPr lang="en-US" dirty="0"/>
              <a:t>3 posters</a:t>
            </a:r>
          </a:p>
          <a:p>
            <a:r>
              <a:rPr lang="en-US" dirty="0"/>
              <a:t>2 puppets: Impulsive Puppy and Slow Down Snail</a:t>
            </a:r>
          </a:p>
          <a:p>
            <a:r>
              <a:rPr lang="en-US" dirty="0"/>
              <a:t>Be Calm Bunny Stuffed Animal </a:t>
            </a:r>
          </a:p>
          <a:p>
            <a:r>
              <a:rPr lang="en-US" dirty="0"/>
              <a:t>Set of 80 Hearts </a:t>
            </a:r>
          </a:p>
          <a:p>
            <a:r>
              <a:rPr lang="en-US" dirty="0"/>
              <a:t>Original Sing-Along Songs CD (produced exclusively for Committee for Children by Tickle Tune Typhoon)</a:t>
            </a:r>
          </a:p>
          <a:p>
            <a:r>
              <a:rPr lang="en-US" dirty="0"/>
              <a:t>Second Step Family Overview Video (DVD)</a:t>
            </a:r>
          </a:p>
          <a:p>
            <a:r>
              <a:rPr lang="en-US" dirty="0"/>
              <a:t>$289 for one </a:t>
            </a:r>
            <a:r>
              <a:rPr lang="en-US" dirty="0" smtClean="0"/>
              <a:t>Preschool/Kindergarten </a:t>
            </a:r>
            <a:r>
              <a:rPr lang="en-US" dirty="0"/>
              <a:t>Program</a:t>
            </a:r>
          </a:p>
          <a:p>
            <a:endParaRPr lang="en-US" dirty="0"/>
          </a:p>
        </p:txBody>
      </p:sp>
    </p:spTree>
    <p:extLst>
      <p:ext uri="{BB962C8B-B14F-4D97-AF65-F5344CB8AC3E}">
        <p14:creationId xmlns:p14="http://schemas.microsoft.com/office/powerpoint/2010/main" val="300916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458634" cy="875264"/>
          </a:xfrm>
        </p:spPr>
        <p:txBody>
          <a:bodyPr>
            <a:normAutofit fontScale="90000"/>
          </a:bodyPr>
          <a:lstStyle/>
          <a:p>
            <a:r>
              <a:rPr lang="en-US" dirty="0" smtClean="0"/>
              <a:t>What Does A Lesson Look Like?</a:t>
            </a:r>
            <a:endParaRPr lang="en-US" dirty="0"/>
          </a:p>
        </p:txBody>
      </p:sp>
      <p:sp>
        <p:nvSpPr>
          <p:cNvPr id="3" name="Content Placeholder 2"/>
          <p:cNvSpPr>
            <a:spLocks noGrp="1"/>
          </p:cNvSpPr>
          <p:nvPr>
            <p:ph idx="1"/>
          </p:nvPr>
        </p:nvSpPr>
        <p:spPr>
          <a:xfrm>
            <a:off x="609600" y="1524000"/>
            <a:ext cx="7924800" cy="5181600"/>
          </a:xfrm>
        </p:spPr>
        <p:txBody>
          <a:bodyPr>
            <a:normAutofit fontScale="70000" lnSpcReduction="20000"/>
          </a:bodyPr>
          <a:lstStyle/>
          <a:p>
            <a:pPr>
              <a:lnSpc>
                <a:spcPct val="120000"/>
              </a:lnSpc>
            </a:pPr>
            <a:r>
              <a:rPr lang="en-US" dirty="0" smtClean="0"/>
              <a:t>Lessons are taught in a specific order and begin with a warm up using songs or puppets during carpet time.</a:t>
            </a:r>
          </a:p>
          <a:p>
            <a:pPr>
              <a:lnSpc>
                <a:spcPct val="120000"/>
              </a:lnSpc>
            </a:pPr>
            <a:r>
              <a:rPr lang="en-US" dirty="0" smtClean="0"/>
              <a:t>Puppets are used to present information and to role play.</a:t>
            </a:r>
          </a:p>
          <a:p>
            <a:pPr>
              <a:lnSpc>
                <a:spcPct val="120000"/>
              </a:lnSpc>
            </a:pPr>
            <a:r>
              <a:rPr lang="en-US" dirty="0" smtClean="0"/>
              <a:t>The teacher holds up a picture card for students to  look at while she  reads the scripted lesson on the back.</a:t>
            </a:r>
          </a:p>
          <a:p>
            <a:pPr>
              <a:lnSpc>
                <a:spcPct val="120000"/>
              </a:lnSpc>
            </a:pPr>
            <a:r>
              <a:rPr lang="en-US" dirty="0" smtClean="0"/>
              <a:t>Lessons include learn </a:t>
            </a:r>
            <a:r>
              <a:rPr lang="en-US" dirty="0"/>
              <a:t>ways to calm down</a:t>
            </a:r>
            <a:r>
              <a:rPr lang="en-US" dirty="0" smtClean="0"/>
              <a:t>, such as belly breathing, and waiting impatiently in lines.</a:t>
            </a:r>
            <a:endParaRPr lang="en-US" dirty="0"/>
          </a:p>
          <a:p>
            <a:pPr>
              <a:lnSpc>
                <a:spcPct val="120000"/>
              </a:lnSpc>
            </a:pPr>
            <a:r>
              <a:rPr lang="en-US" dirty="0" smtClean="0"/>
              <a:t>Followed by role </a:t>
            </a:r>
            <a:r>
              <a:rPr lang="en-US" dirty="0"/>
              <a:t>p</a:t>
            </a:r>
            <a:r>
              <a:rPr lang="en-US" dirty="0" smtClean="0"/>
              <a:t>lay and /or activities involving the skill.</a:t>
            </a:r>
            <a:endParaRPr lang="en-US" dirty="0"/>
          </a:p>
          <a:p>
            <a:pPr>
              <a:lnSpc>
                <a:spcPct val="120000"/>
              </a:lnSpc>
            </a:pPr>
            <a:r>
              <a:rPr lang="en-US" dirty="0" smtClean="0"/>
              <a:t>Utilizes songs </a:t>
            </a:r>
            <a:r>
              <a:rPr lang="en-US" dirty="0"/>
              <a:t>to reiterate </a:t>
            </a:r>
            <a:r>
              <a:rPr lang="en-US" dirty="0" smtClean="0"/>
              <a:t>lesson.</a:t>
            </a:r>
            <a:endParaRPr lang="en-US" dirty="0"/>
          </a:p>
          <a:p>
            <a:pPr>
              <a:lnSpc>
                <a:spcPct val="120000"/>
              </a:lnSpc>
            </a:pPr>
            <a:r>
              <a:rPr lang="en-US" dirty="0" smtClean="0"/>
              <a:t>Wrap </a:t>
            </a:r>
            <a:r>
              <a:rPr lang="en-US" dirty="0"/>
              <a:t>up summarizes concepts taught and give ideas </a:t>
            </a:r>
            <a:r>
              <a:rPr lang="en-US" dirty="0" smtClean="0"/>
              <a:t> for children to integrate skills into their daily life.</a:t>
            </a:r>
          </a:p>
          <a:p>
            <a:pPr>
              <a:lnSpc>
                <a:spcPct val="120000"/>
              </a:lnSpc>
            </a:pPr>
            <a:r>
              <a:rPr lang="en-US" dirty="0" smtClean="0"/>
              <a:t>During the lesson Be Calm Bunny is a classroom management tool passed around to give children turns to speak.</a:t>
            </a:r>
          </a:p>
          <a:p>
            <a:pPr>
              <a:lnSpc>
                <a:spcPct val="120000"/>
              </a:lnSpc>
            </a:pPr>
            <a:r>
              <a:rPr lang="en-US" dirty="0" smtClean="0"/>
              <a:t>Throughout the day students are given hearts </a:t>
            </a:r>
            <a:r>
              <a:rPr lang="en-US" dirty="0"/>
              <a:t>to reinforce </a:t>
            </a:r>
            <a:r>
              <a:rPr lang="en-US" dirty="0" smtClean="0"/>
              <a:t>good behavior and using skills learned in the program.</a:t>
            </a:r>
          </a:p>
          <a:p>
            <a:pPr>
              <a:lnSpc>
                <a:spcPct val="120000"/>
              </a:lnSpc>
            </a:pPr>
            <a:r>
              <a:rPr lang="en-US" dirty="0"/>
              <a:t>Watch  Video </a:t>
            </a:r>
            <a:r>
              <a:rPr lang="en-US" dirty="0" smtClean="0"/>
              <a:t>at: </a:t>
            </a:r>
            <a:r>
              <a:rPr lang="en-US" dirty="0" smtClean="0">
                <a:hlinkClick r:id="rId2"/>
              </a:rPr>
              <a:t>http</a:t>
            </a:r>
            <a:r>
              <a:rPr lang="en-US" dirty="0">
                <a:hlinkClick r:id="rId2"/>
              </a:rPr>
              <a:t>://www.cfchildren.org/programs/ssp/prek/prekvideo</a:t>
            </a:r>
            <a:r>
              <a:rPr lang="en-US" dirty="0" smtClean="0">
                <a:hlinkClick r:id="rId2"/>
              </a:rPr>
              <a:t>/</a:t>
            </a:r>
            <a:endParaRPr lang="en-US" dirty="0"/>
          </a:p>
        </p:txBody>
      </p:sp>
    </p:spTree>
    <p:extLst>
      <p:ext uri="{BB962C8B-B14F-4D97-AF65-F5344CB8AC3E}">
        <p14:creationId xmlns:p14="http://schemas.microsoft.com/office/powerpoint/2010/main" val="279873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smtClean="0"/>
              <a:t>Conclusion</a:t>
            </a:r>
            <a:endParaRPr lang="en-US" dirty="0"/>
          </a:p>
        </p:txBody>
      </p:sp>
      <p:sp>
        <p:nvSpPr>
          <p:cNvPr id="3" name="Content Placeholder 2"/>
          <p:cNvSpPr>
            <a:spLocks noGrp="1"/>
          </p:cNvSpPr>
          <p:nvPr>
            <p:ph idx="1"/>
          </p:nvPr>
        </p:nvSpPr>
        <p:spPr>
          <a:xfrm>
            <a:off x="1043492" y="1524000"/>
            <a:ext cx="6777317" cy="4800600"/>
          </a:xfrm>
        </p:spPr>
        <p:txBody>
          <a:bodyPr>
            <a:normAutofit fontScale="92500" lnSpcReduction="10000"/>
          </a:bodyPr>
          <a:lstStyle/>
          <a:p>
            <a:r>
              <a:rPr lang="en-US" dirty="0" smtClean="0"/>
              <a:t>Conflict Resolution Programs are beneficial for schools because they decrease violence, improve climate, and increase academic achievement.</a:t>
            </a:r>
          </a:p>
          <a:p>
            <a:endParaRPr lang="en-US" dirty="0" smtClean="0"/>
          </a:p>
          <a:p>
            <a:r>
              <a:rPr lang="en-US" dirty="0" smtClean="0"/>
              <a:t>Young Children should be taught conflict resolution skills at a young age when they are learning how to interact with others.</a:t>
            </a:r>
          </a:p>
          <a:p>
            <a:endParaRPr lang="en-US" dirty="0" smtClean="0"/>
          </a:p>
          <a:p>
            <a:r>
              <a:rPr lang="en-US" dirty="0" smtClean="0"/>
              <a:t>The most effective programs for young children are not solely conflict resolution programs, but a program that promotes social emotional skills such as empathy, emotion management, and problem solving.  </a:t>
            </a:r>
          </a:p>
        </p:txBody>
      </p:sp>
    </p:spTree>
    <p:extLst>
      <p:ext uri="{BB962C8B-B14F-4D97-AF65-F5344CB8AC3E}">
        <p14:creationId xmlns:p14="http://schemas.microsoft.com/office/powerpoint/2010/main" val="149307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r>
              <a:rPr lang="en-US" dirty="0" smtClean="0"/>
              <a:t>Free Resources</a:t>
            </a:r>
            <a:endParaRPr lang="en-US" dirty="0"/>
          </a:p>
        </p:txBody>
      </p:sp>
      <p:sp>
        <p:nvSpPr>
          <p:cNvPr id="3" name="Content Placeholder 2"/>
          <p:cNvSpPr>
            <a:spLocks noGrp="1"/>
          </p:cNvSpPr>
          <p:nvPr>
            <p:ph idx="1"/>
          </p:nvPr>
        </p:nvSpPr>
        <p:spPr>
          <a:xfrm>
            <a:off x="1043492" y="1752600"/>
            <a:ext cx="6777317" cy="4080029"/>
          </a:xfrm>
        </p:spPr>
        <p:txBody>
          <a:bodyPr>
            <a:normAutofit fontScale="85000" lnSpcReduction="20000"/>
          </a:bodyPr>
          <a:lstStyle/>
          <a:p>
            <a:r>
              <a:rPr lang="en-US" dirty="0" smtClean="0"/>
              <a:t>Team Building Activities</a:t>
            </a:r>
          </a:p>
          <a:p>
            <a:pPr marL="274320" indent="0">
              <a:buNone/>
            </a:pPr>
            <a:r>
              <a:rPr lang="en-US" dirty="0" smtClean="0">
                <a:hlinkClick r:id="rId2"/>
              </a:rPr>
              <a:t>www.ultimatecampresource.com</a:t>
            </a:r>
            <a:endParaRPr lang="en-US" dirty="0"/>
          </a:p>
          <a:p>
            <a:pPr marL="68580" indent="0">
              <a:buNone/>
            </a:pPr>
            <a:endParaRPr lang="en-US" dirty="0"/>
          </a:p>
          <a:p>
            <a:r>
              <a:rPr lang="en-US" dirty="0" smtClean="0"/>
              <a:t>Operation Respect  Free Curriculum</a:t>
            </a:r>
          </a:p>
          <a:p>
            <a:pPr marL="365760" indent="0">
              <a:buNone/>
            </a:pPr>
            <a:r>
              <a:rPr lang="en-US" dirty="0" smtClean="0"/>
              <a:t>For Grades </a:t>
            </a:r>
            <a:r>
              <a:rPr lang="en-US" dirty="0"/>
              <a:t>2-5,6-8, and </a:t>
            </a:r>
            <a:r>
              <a:rPr lang="en-US" dirty="0" smtClean="0"/>
              <a:t>Camp Programs</a:t>
            </a:r>
            <a:endParaRPr lang="en-US" dirty="0"/>
          </a:p>
          <a:p>
            <a:pPr marL="365760" indent="0">
              <a:buNone/>
            </a:pPr>
            <a:r>
              <a:rPr lang="en-US" dirty="0" smtClean="0"/>
              <a:t>Based </a:t>
            </a:r>
            <a:r>
              <a:rPr lang="en-US" dirty="0"/>
              <a:t>on the widely tested Resolving Conflict </a:t>
            </a:r>
            <a:r>
              <a:rPr lang="en-US" dirty="0" smtClean="0"/>
              <a:t>      Creatively </a:t>
            </a:r>
            <a:r>
              <a:rPr lang="en-US" dirty="0"/>
              <a:t>Program (RCCP)</a:t>
            </a:r>
          </a:p>
          <a:p>
            <a:pPr marL="365760" indent="0">
              <a:buNone/>
            </a:pPr>
            <a:r>
              <a:rPr lang="en-US" dirty="0"/>
              <a:t>Incorporates music and video into the curriculum.   </a:t>
            </a:r>
          </a:p>
          <a:p>
            <a:pPr marL="365760" indent="0">
              <a:buNone/>
            </a:pPr>
            <a:r>
              <a:rPr lang="en-US" dirty="0"/>
              <a:t>Promotes and develops four characteristics of a caring community: the healthy expression of feelings; caring, compassion, and cooperation; creative resolution of conflicts; and, appreciation of differences. </a:t>
            </a:r>
          </a:p>
          <a:p>
            <a:pPr marL="365760" indent="0">
              <a:buNone/>
            </a:pPr>
            <a:r>
              <a:rPr lang="en-US" dirty="0">
                <a:hlinkClick r:id="rId3"/>
              </a:rPr>
              <a:t>http://www.operationrespect.org/</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2020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a:bodyPr>
          <a:lstStyle/>
          <a:p>
            <a:r>
              <a:rPr lang="en-US" dirty="0" smtClean="0"/>
              <a:t>Additional Resources</a:t>
            </a:r>
            <a:endParaRPr lang="en-US" dirty="0"/>
          </a:p>
        </p:txBody>
      </p:sp>
      <p:sp>
        <p:nvSpPr>
          <p:cNvPr id="3" name="Content Placeholder 2"/>
          <p:cNvSpPr>
            <a:spLocks noGrp="1"/>
          </p:cNvSpPr>
          <p:nvPr>
            <p:ph sz="quarter" idx="13"/>
          </p:nvPr>
        </p:nvSpPr>
        <p:spPr>
          <a:xfrm>
            <a:off x="1042416" y="1600200"/>
            <a:ext cx="3419856" cy="4724400"/>
          </a:xfrm>
        </p:spPr>
        <p:txBody>
          <a:bodyPr>
            <a:normAutofit fontScale="62500" lnSpcReduction="20000"/>
          </a:bodyPr>
          <a:lstStyle/>
          <a:p>
            <a:pPr marL="68580" indent="0">
              <a:buNone/>
            </a:pPr>
            <a:r>
              <a:rPr lang="en-US" dirty="0"/>
              <a:t>Association For Conflict Resolution</a:t>
            </a:r>
          </a:p>
          <a:p>
            <a:pPr marL="68580" indent="0">
              <a:buNone/>
            </a:pPr>
            <a:r>
              <a:rPr lang="en-US" dirty="0">
                <a:hlinkClick r:id="rId2"/>
              </a:rPr>
              <a:t>www.acrnet.org</a:t>
            </a:r>
            <a:endParaRPr lang="en-US" dirty="0"/>
          </a:p>
          <a:p>
            <a:pPr marL="68580" indent="0">
              <a:buNone/>
            </a:pPr>
            <a:endParaRPr lang="en-US" dirty="0" smtClean="0"/>
          </a:p>
          <a:p>
            <a:pPr marL="68580" indent="0">
              <a:buNone/>
            </a:pPr>
            <a:r>
              <a:rPr lang="en-US" dirty="0" smtClean="0"/>
              <a:t>Collaborative </a:t>
            </a:r>
            <a:r>
              <a:rPr lang="en-US" dirty="0"/>
              <a:t>For Academic, Social, and Emotional Learning (CASEL)</a:t>
            </a:r>
          </a:p>
          <a:p>
            <a:pPr marL="68580" indent="0">
              <a:buNone/>
            </a:pPr>
            <a:r>
              <a:rPr lang="en-US" dirty="0" smtClean="0"/>
              <a:t>815 </a:t>
            </a:r>
            <a:r>
              <a:rPr lang="en-US" dirty="0"/>
              <a:t>West Van Buren Street, Suite 210</a:t>
            </a:r>
          </a:p>
          <a:p>
            <a:pPr marL="68580" indent="0">
              <a:buNone/>
            </a:pPr>
            <a:r>
              <a:rPr lang="en-US" dirty="0"/>
              <a:t>Chicago, IL 60607</a:t>
            </a:r>
          </a:p>
          <a:p>
            <a:pPr marL="68580" indent="0">
              <a:buNone/>
            </a:pPr>
            <a:r>
              <a:rPr lang="en-US" dirty="0"/>
              <a:t>Phone: </a:t>
            </a:r>
            <a:r>
              <a:rPr lang="en-US" dirty="0" smtClean="0"/>
              <a:t>312-226-3770</a:t>
            </a:r>
          </a:p>
          <a:p>
            <a:pPr marL="68580" indent="0">
              <a:buNone/>
            </a:pPr>
            <a:r>
              <a:rPr lang="en-US" dirty="0" smtClean="0">
                <a:hlinkClick r:id="rId3"/>
              </a:rPr>
              <a:t>www.casel.org</a:t>
            </a:r>
            <a:endParaRPr lang="en-US" dirty="0" smtClean="0"/>
          </a:p>
          <a:p>
            <a:pPr marL="68580" indent="0">
              <a:buNone/>
            </a:pPr>
            <a:endParaRPr lang="en-US" dirty="0" smtClean="0"/>
          </a:p>
          <a:p>
            <a:pPr marL="68580" indent="0">
              <a:buNone/>
            </a:pPr>
            <a:r>
              <a:rPr lang="en-US" dirty="0" smtClean="0"/>
              <a:t>The </a:t>
            </a:r>
            <a:r>
              <a:rPr lang="en-US" dirty="0"/>
              <a:t>Council for Exceptional Children (CEC)</a:t>
            </a:r>
          </a:p>
          <a:p>
            <a:pPr marL="68580" indent="0">
              <a:buNone/>
            </a:pPr>
            <a:r>
              <a:rPr lang="en-US" dirty="0"/>
              <a:t>1110 North Glebe Road, Suite 300,</a:t>
            </a:r>
          </a:p>
          <a:p>
            <a:pPr marL="68580" indent="0">
              <a:buNone/>
            </a:pPr>
            <a:r>
              <a:rPr lang="en-US" dirty="0"/>
              <a:t>Arlington, VA 22201</a:t>
            </a:r>
          </a:p>
          <a:p>
            <a:pPr marL="68580" indent="0">
              <a:buNone/>
            </a:pPr>
            <a:r>
              <a:rPr lang="en-US" dirty="0"/>
              <a:t>Toll-free: </a:t>
            </a:r>
            <a:r>
              <a:rPr lang="en-US" dirty="0" smtClean="0"/>
              <a:t>888/232-7733</a:t>
            </a:r>
          </a:p>
          <a:p>
            <a:pPr marL="68580" indent="0">
              <a:buNone/>
            </a:pPr>
            <a:r>
              <a:rPr lang="en-US" dirty="0" smtClean="0">
                <a:hlinkClick r:id="rId4"/>
              </a:rPr>
              <a:t>www.cec.sped.org</a:t>
            </a:r>
            <a:endParaRPr lang="en-US" dirty="0" smtClean="0"/>
          </a:p>
        </p:txBody>
      </p:sp>
      <p:sp>
        <p:nvSpPr>
          <p:cNvPr id="4" name="Content Placeholder 3"/>
          <p:cNvSpPr>
            <a:spLocks noGrp="1"/>
          </p:cNvSpPr>
          <p:nvPr>
            <p:ph sz="quarter" idx="14"/>
          </p:nvPr>
        </p:nvSpPr>
        <p:spPr>
          <a:xfrm>
            <a:off x="4645152" y="1676400"/>
            <a:ext cx="3419856" cy="4648199"/>
          </a:xfrm>
        </p:spPr>
        <p:txBody>
          <a:bodyPr>
            <a:normAutofit fontScale="62500" lnSpcReduction="20000"/>
          </a:bodyPr>
          <a:lstStyle/>
          <a:p>
            <a:pPr marL="68580" indent="0">
              <a:buNone/>
            </a:pPr>
            <a:r>
              <a:rPr lang="en-US" dirty="0"/>
              <a:t>Educators for Social Responsibility</a:t>
            </a:r>
          </a:p>
          <a:p>
            <a:pPr marL="68580" indent="0">
              <a:buNone/>
            </a:pPr>
            <a:r>
              <a:rPr lang="en-US" dirty="0"/>
              <a:t>23 Garden Street</a:t>
            </a:r>
          </a:p>
          <a:p>
            <a:pPr marL="68580" indent="0">
              <a:buNone/>
            </a:pPr>
            <a:r>
              <a:rPr lang="en-US" dirty="0"/>
              <a:t>Cambridge, MA 02138</a:t>
            </a:r>
          </a:p>
          <a:p>
            <a:pPr marL="68580" indent="0">
              <a:buNone/>
            </a:pPr>
            <a:r>
              <a:rPr lang="en-US" dirty="0"/>
              <a:t>800-370-2515 toll-free</a:t>
            </a:r>
          </a:p>
          <a:p>
            <a:pPr marL="68580" indent="0">
              <a:buNone/>
            </a:pPr>
            <a:r>
              <a:rPr lang="en-US" dirty="0">
                <a:hlinkClick r:id="rId5"/>
              </a:rPr>
              <a:t>http://esrnational.org/</a:t>
            </a:r>
            <a:endParaRPr lang="en-US" dirty="0"/>
          </a:p>
          <a:p>
            <a:pPr marL="68580" indent="0">
              <a:buNone/>
            </a:pPr>
            <a:endParaRPr lang="en-US" dirty="0"/>
          </a:p>
          <a:p>
            <a:pPr marL="68580" indent="0">
              <a:buNone/>
            </a:pPr>
            <a:r>
              <a:rPr lang="en-US" dirty="0" smtClean="0"/>
              <a:t>Playworks</a:t>
            </a:r>
          </a:p>
          <a:p>
            <a:pPr marL="68580" indent="0">
              <a:buNone/>
            </a:pPr>
            <a:r>
              <a:rPr lang="en-US" dirty="0"/>
              <a:t>380 Washington Street </a:t>
            </a:r>
            <a:endParaRPr lang="en-US" dirty="0" smtClean="0"/>
          </a:p>
          <a:p>
            <a:pPr marL="68580" indent="0">
              <a:buNone/>
            </a:pPr>
            <a:r>
              <a:rPr lang="en-US" dirty="0" smtClean="0"/>
              <a:t>Oakland</a:t>
            </a:r>
            <a:r>
              <a:rPr lang="en-US" dirty="0"/>
              <a:t>, CA 94607 </a:t>
            </a:r>
          </a:p>
          <a:p>
            <a:pPr marL="68580" indent="0">
              <a:buNone/>
            </a:pPr>
            <a:r>
              <a:rPr lang="en-US" dirty="0" smtClean="0"/>
              <a:t>510-893-4180</a:t>
            </a:r>
          </a:p>
          <a:p>
            <a:pPr marL="68580" indent="0">
              <a:buNone/>
            </a:pPr>
            <a:r>
              <a:rPr lang="en-US" dirty="0">
                <a:hlinkClick r:id="rId6"/>
              </a:rPr>
              <a:t>http://www.playworksusa.org</a:t>
            </a:r>
            <a:r>
              <a:rPr lang="en-US" dirty="0" smtClean="0">
                <a:hlinkClick r:id="rId6"/>
              </a:rPr>
              <a:t>/</a:t>
            </a:r>
            <a:endParaRPr lang="en-US" dirty="0" smtClean="0"/>
          </a:p>
          <a:p>
            <a:pPr marL="68580" indent="0">
              <a:buNone/>
            </a:pPr>
            <a:endParaRPr lang="en-US" dirty="0" smtClean="0"/>
          </a:p>
          <a:p>
            <a:pPr marL="68580" indent="0">
              <a:buNone/>
            </a:pPr>
            <a:r>
              <a:rPr lang="en-US" dirty="0" smtClean="0"/>
              <a:t>National </a:t>
            </a:r>
            <a:r>
              <a:rPr lang="en-US" dirty="0"/>
              <a:t>Education Association</a:t>
            </a:r>
            <a:br>
              <a:rPr lang="en-US" dirty="0"/>
            </a:br>
            <a:r>
              <a:rPr lang="en-US" dirty="0"/>
              <a:t>1201 16th Street, NW </a:t>
            </a:r>
            <a:br>
              <a:rPr lang="en-US" dirty="0"/>
            </a:br>
            <a:r>
              <a:rPr lang="en-US" dirty="0"/>
              <a:t>Washington, DC 20036-3290</a:t>
            </a:r>
          </a:p>
          <a:p>
            <a:pPr marL="68580" indent="0">
              <a:buNone/>
            </a:pPr>
            <a:r>
              <a:rPr lang="en-US" dirty="0">
                <a:hlinkClick r:id="rId7"/>
              </a:rPr>
              <a:t>www.nea.org</a:t>
            </a:r>
            <a:endParaRPr lang="en-US" dirty="0"/>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146665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024744" cy="1143000"/>
          </a:xfrm>
        </p:spPr>
        <p:txBody>
          <a:bodyPr>
            <a:normAutofit/>
          </a:bodyPr>
          <a:lstStyle/>
          <a:p>
            <a:r>
              <a:rPr lang="en-US" dirty="0" smtClean="0"/>
              <a:t>Website References</a:t>
            </a:r>
            <a:endParaRPr lang="en-US" dirty="0"/>
          </a:p>
        </p:txBody>
      </p:sp>
      <p:sp>
        <p:nvSpPr>
          <p:cNvPr id="3" name="Content Placeholder 2"/>
          <p:cNvSpPr>
            <a:spLocks noGrp="1"/>
          </p:cNvSpPr>
          <p:nvPr>
            <p:ph idx="1"/>
          </p:nvPr>
        </p:nvSpPr>
        <p:spPr>
          <a:xfrm>
            <a:off x="1066800" y="2057400"/>
            <a:ext cx="6777317" cy="4267200"/>
          </a:xfrm>
        </p:spPr>
        <p:txBody>
          <a:bodyPr>
            <a:normAutofit fontScale="62500" lnSpcReduction="20000"/>
          </a:bodyPr>
          <a:lstStyle/>
          <a:p>
            <a:pPr marL="68580" indent="0">
              <a:buNone/>
            </a:pPr>
            <a:r>
              <a:rPr lang="en-US" dirty="0" smtClean="0"/>
              <a:t>Oppositional </a:t>
            </a:r>
            <a:r>
              <a:rPr lang="en-US" dirty="0"/>
              <a:t>Defiant </a:t>
            </a:r>
            <a:r>
              <a:rPr lang="en-US" dirty="0" smtClean="0"/>
              <a:t>Disorder. Retrieved July 26, 2010, from Children’s Hospital Boston website: </a:t>
            </a:r>
            <a:r>
              <a:rPr lang="en-US" dirty="0" smtClean="0">
                <a:hlinkClick r:id="rId2"/>
              </a:rPr>
              <a:t>http</a:t>
            </a:r>
            <a:r>
              <a:rPr lang="en-US" dirty="0">
                <a:hlinkClick r:id="rId2"/>
              </a:rPr>
              <a:t>://</a:t>
            </a:r>
            <a:r>
              <a:rPr lang="en-US" dirty="0" smtClean="0">
                <a:hlinkClick r:id="rId2"/>
              </a:rPr>
              <a:t>www.childrenshospital.org/az/Site1385/mainpageS1385P0.html</a:t>
            </a:r>
            <a:endParaRPr lang="en-US" dirty="0" smtClean="0"/>
          </a:p>
          <a:p>
            <a:pPr marL="68580" indent="0">
              <a:buNone/>
            </a:pPr>
            <a:endParaRPr lang="en-US" dirty="0" smtClean="0"/>
          </a:p>
          <a:p>
            <a:pPr marL="68580" indent="0">
              <a:buNone/>
            </a:pPr>
            <a:r>
              <a:rPr lang="en-US" dirty="0" smtClean="0"/>
              <a:t>Ohio Commission </a:t>
            </a:r>
            <a:r>
              <a:rPr lang="en-US" dirty="0"/>
              <a:t>On Dispute Resolution &amp; Conflict Management</a:t>
            </a:r>
          </a:p>
          <a:p>
            <a:pPr marL="68580" indent="0">
              <a:buNone/>
            </a:pPr>
            <a:r>
              <a:rPr lang="en-US" dirty="0">
                <a:hlinkClick r:id="rId3"/>
              </a:rPr>
              <a:t>http://</a:t>
            </a:r>
            <a:r>
              <a:rPr lang="en-US" dirty="0" smtClean="0">
                <a:hlinkClick r:id="rId3"/>
              </a:rPr>
              <a:t>www.disputeresolution.ohio.gov/schools/resourcescm.htm</a:t>
            </a:r>
            <a:endParaRPr lang="en-US" dirty="0" smtClean="0"/>
          </a:p>
          <a:p>
            <a:pPr marL="68580" indent="0">
              <a:buNone/>
            </a:pPr>
            <a:endParaRPr lang="en-US" dirty="0"/>
          </a:p>
          <a:p>
            <a:pPr marL="68580" indent="0">
              <a:buNone/>
            </a:pPr>
            <a:r>
              <a:rPr lang="en-US" dirty="0"/>
              <a:t>STEPS FOR RESOLVING CONFLICT ON SCHOOL VIOLENCE </a:t>
            </a:r>
            <a:r>
              <a:rPr lang="en-US" dirty="0">
                <a:hlinkClick r:id="rId4"/>
              </a:rPr>
              <a:t>http://www.nssc1.org</a:t>
            </a:r>
            <a:r>
              <a:rPr lang="en-US" dirty="0" smtClean="0">
                <a:hlinkClick r:id="rId4"/>
              </a:rPr>
              <a:t>/</a:t>
            </a:r>
            <a:r>
              <a:rPr lang="en-US" dirty="0" smtClean="0"/>
              <a:t>  </a:t>
            </a:r>
            <a:r>
              <a:rPr lang="en-US" dirty="0" smtClean="0">
                <a:hlinkClick r:id="rId5"/>
              </a:rPr>
              <a:t>http</a:t>
            </a:r>
            <a:r>
              <a:rPr lang="en-US" dirty="0">
                <a:hlinkClick r:id="rId5"/>
              </a:rPr>
              <a:t>://www.nssc1.org/steps-for-resolving-conflict-on-school-violence</a:t>
            </a:r>
            <a:r>
              <a:rPr lang="en-US" dirty="0" smtClean="0"/>
              <a:t>.</a:t>
            </a:r>
          </a:p>
          <a:p>
            <a:pPr marL="68580" indent="0">
              <a:buNone/>
            </a:pPr>
            <a:endParaRPr lang="en-US" dirty="0"/>
          </a:p>
          <a:p>
            <a:pPr marL="68580" indent="0">
              <a:buNone/>
            </a:pPr>
            <a:r>
              <a:rPr lang="en-US" dirty="0" smtClean="0"/>
              <a:t>Conflict Resolution Education: Four Approaches</a:t>
            </a:r>
            <a:endParaRPr lang="en-US" dirty="0">
              <a:hlinkClick r:id="rId6"/>
            </a:endParaRPr>
          </a:p>
          <a:p>
            <a:pPr marL="68580" indent="0">
              <a:buNone/>
            </a:pPr>
            <a:r>
              <a:rPr lang="en-US" dirty="0" smtClean="0">
                <a:hlinkClick r:id="rId6"/>
              </a:rPr>
              <a:t>http</a:t>
            </a:r>
            <a:r>
              <a:rPr lang="en-US" dirty="0">
                <a:hlinkClick r:id="rId6"/>
              </a:rPr>
              <a:t>://</a:t>
            </a:r>
            <a:r>
              <a:rPr lang="en-US" dirty="0" smtClean="0">
                <a:hlinkClick r:id="rId6"/>
              </a:rPr>
              <a:t>www.educationworld.com/a_curr/curr171.shtml</a:t>
            </a:r>
            <a:endParaRPr lang="en-US" dirty="0" smtClean="0"/>
          </a:p>
          <a:p>
            <a:pPr marL="68580" indent="0">
              <a:buNone/>
            </a:pPr>
            <a:endParaRPr lang="en-US" dirty="0"/>
          </a:p>
          <a:p>
            <a:pPr marL="68580" indent="0">
              <a:buNone/>
            </a:pPr>
            <a:r>
              <a:rPr lang="en-US" dirty="0" smtClean="0"/>
              <a:t>Committee For Children</a:t>
            </a:r>
          </a:p>
          <a:p>
            <a:pPr marL="68580" indent="0">
              <a:buNone/>
            </a:pPr>
            <a:r>
              <a:rPr lang="en-US" dirty="0">
                <a:hlinkClick r:id="rId7"/>
              </a:rPr>
              <a:t>http://www.cfchildren.org</a:t>
            </a:r>
            <a:r>
              <a:rPr lang="en-US" dirty="0" smtClean="0">
                <a:hlinkClick r:id="rId7"/>
              </a:rPr>
              <a:t>/</a:t>
            </a:r>
            <a:endParaRPr lang="en-US" dirty="0" smtClean="0"/>
          </a:p>
          <a:p>
            <a:pPr marL="68580" indent="0">
              <a:buNone/>
            </a:pPr>
            <a:endParaRPr lang="en-US" dirty="0" smtClean="0"/>
          </a:p>
        </p:txBody>
      </p:sp>
    </p:spTree>
    <p:extLst>
      <p:ext uri="{BB962C8B-B14F-4D97-AF65-F5344CB8AC3E}">
        <p14:creationId xmlns:p14="http://schemas.microsoft.com/office/powerpoint/2010/main" val="436955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lstStyle/>
          <a:p>
            <a:r>
              <a:rPr lang="en-US" dirty="0" smtClean="0"/>
              <a:t>Report References</a:t>
            </a:r>
            <a:endParaRPr lang="en-US" dirty="0"/>
          </a:p>
        </p:txBody>
      </p:sp>
      <p:sp>
        <p:nvSpPr>
          <p:cNvPr id="3" name="Content Placeholder 2"/>
          <p:cNvSpPr>
            <a:spLocks noGrp="1"/>
          </p:cNvSpPr>
          <p:nvPr>
            <p:ph idx="1"/>
          </p:nvPr>
        </p:nvSpPr>
        <p:spPr>
          <a:xfrm>
            <a:off x="533400" y="1676400"/>
            <a:ext cx="8077200" cy="4572000"/>
          </a:xfrm>
        </p:spPr>
        <p:txBody>
          <a:bodyPr>
            <a:normAutofit fontScale="70000" lnSpcReduction="20000"/>
          </a:bodyPr>
          <a:lstStyle/>
          <a:p>
            <a:pPr marL="68580" indent="0">
              <a:buNone/>
            </a:pPr>
            <a:endParaRPr lang="en-US" dirty="0" smtClean="0"/>
          </a:p>
          <a:p>
            <a:pPr marL="68580" indent="0">
              <a:buNone/>
            </a:pPr>
            <a:r>
              <a:rPr lang="en-US" dirty="0" smtClean="0"/>
              <a:t>Bodine </a:t>
            </a:r>
            <a:r>
              <a:rPr lang="en-US" dirty="0"/>
              <a:t>R. &amp; Crawford, D. (1996) Conflict Resolution Education: A Guide to Implementing Programs in Schools, Youth-Serving Organizations, and Community and Juvenile Justice Settings: Program Report. Office of Juvenile Justice and Delinquency Prevention and Safe and Drug-Free Schools Program.</a:t>
            </a:r>
          </a:p>
          <a:p>
            <a:pPr marL="68580" indent="0">
              <a:buNone/>
            </a:pPr>
            <a:r>
              <a:rPr lang="en-US" dirty="0">
                <a:hlinkClick r:id="rId2"/>
              </a:rPr>
              <a:t>http://</a:t>
            </a:r>
            <a:r>
              <a:rPr lang="en-US" dirty="0" smtClean="0">
                <a:hlinkClick r:id="rId2"/>
              </a:rPr>
              <a:t>www.ncjrs.gov/pdffiles/conflic.pdf</a:t>
            </a:r>
            <a:endParaRPr lang="en-US" dirty="0" smtClean="0"/>
          </a:p>
          <a:p>
            <a:pPr marL="68580" indent="0">
              <a:buNone/>
            </a:pPr>
            <a:endParaRPr lang="en-US" dirty="0"/>
          </a:p>
          <a:p>
            <a:pPr marL="68580" indent="0">
              <a:buNone/>
            </a:pPr>
            <a:r>
              <a:rPr lang="en-US" dirty="0"/>
              <a:t>The Ohio Commission on Dispute Resolution and Conflict Management. (2007). From The Ground up: Building Your School's Conflict Management Program Retrieved July 24, 2010, from </a:t>
            </a:r>
            <a:r>
              <a:rPr lang="en-US" dirty="0">
                <a:hlinkClick r:id="rId3"/>
              </a:rPr>
              <a:t>http://www.disputeresolution.ohio.gov/schools/pdfs/Building%20Your%20SCM%20Prg%20%2708.pdf</a:t>
            </a:r>
            <a:endParaRPr lang="en-US" dirty="0"/>
          </a:p>
          <a:p>
            <a:pPr marL="68580" indent="0">
              <a:buNone/>
            </a:pPr>
            <a:endParaRPr lang="en-US" dirty="0" smtClean="0"/>
          </a:p>
          <a:p>
            <a:pPr marL="68580" indent="0">
              <a:buNone/>
            </a:pPr>
            <a:r>
              <a:rPr lang="en-US" i="1" dirty="0"/>
              <a:t>Second </a:t>
            </a:r>
            <a:r>
              <a:rPr lang="en-US" i="1" dirty="0" smtClean="0"/>
              <a:t>Step.  Review of Research. </a:t>
            </a:r>
            <a:r>
              <a:rPr lang="en-US" dirty="0" smtClean="0"/>
              <a:t>Preschool/Kindergarten:: The </a:t>
            </a:r>
            <a:r>
              <a:rPr lang="en-US" dirty="0"/>
              <a:t>Importance of Teaching Social-Emotional </a:t>
            </a:r>
            <a:r>
              <a:rPr lang="en-US" dirty="0" smtClean="0"/>
              <a:t>Skills. Retrieved July 28 2010, from</a:t>
            </a:r>
            <a:endParaRPr lang="en-US" dirty="0"/>
          </a:p>
          <a:p>
            <a:pPr marL="68580" indent="0">
              <a:buNone/>
            </a:pPr>
            <a:r>
              <a:rPr lang="en-US" dirty="0">
                <a:hlinkClick r:id="rId4"/>
              </a:rPr>
              <a:t>http://</a:t>
            </a:r>
            <a:r>
              <a:rPr lang="en-US" dirty="0" smtClean="0">
                <a:hlinkClick r:id="rId4"/>
              </a:rPr>
              <a:t>www.cfchildren.org/media/files/Second%20Step%20Pre_K%20Review%20of%20Research.pdf</a:t>
            </a:r>
            <a:endParaRPr lang="en-US" dirty="0" smtClean="0"/>
          </a:p>
          <a:p>
            <a:pPr marL="68580" indent="0">
              <a:buNone/>
            </a:pPr>
            <a:endParaRPr lang="en-US" dirty="0" smtClean="0"/>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50251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References</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r>
              <a:rPr lang="en-US" dirty="0"/>
              <a:t>Bodine, R.J., Crawford, D.K., Schrumpf, F. (2002). Creating The Peaceable School: A Comprehensive Program for Teaching Conflict Resolution. Champaign, IL: Research Press.</a:t>
            </a:r>
          </a:p>
          <a:p>
            <a:pPr marL="68580" indent="0">
              <a:buNone/>
            </a:pPr>
            <a:endParaRPr lang="en-US" dirty="0" smtClean="0"/>
          </a:p>
          <a:p>
            <a:pPr marL="68580" indent="0">
              <a:buNone/>
            </a:pPr>
            <a:r>
              <a:rPr lang="en-US" dirty="0" smtClean="0"/>
              <a:t>Kreidle, W.J. </a:t>
            </a:r>
            <a:r>
              <a:rPr lang="en-US" dirty="0"/>
              <a:t>(1994). Teaching Conflict Resolution Through Children's Literature. New York, </a:t>
            </a:r>
            <a:r>
              <a:rPr lang="en-US" dirty="0" smtClean="0"/>
              <a:t>NY: </a:t>
            </a:r>
            <a:r>
              <a:rPr lang="en-US" dirty="0"/>
              <a:t>Scholastic Inc. </a:t>
            </a:r>
            <a:endParaRPr lang="en-US" dirty="0" smtClean="0"/>
          </a:p>
          <a:p>
            <a:pPr marL="68580" indent="0">
              <a:buNone/>
            </a:pPr>
            <a:endParaRPr lang="en-US" dirty="0"/>
          </a:p>
          <a:p>
            <a:pPr marL="68580" indent="0">
              <a:buNone/>
            </a:pPr>
            <a:r>
              <a:rPr lang="en-US" dirty="0" smtClean="0"/>
              <a:t>Porro, B. (1996). Talk It Out: Conflict Resolution in the Elementary Classroom. Alexandria, VA: Association for Supervision and Curriculum Development.</a:t>
            </a:r>
          </a:p>
          <a:p>
            <a:pPr marL="68580" indent="0">
              <a:buNone/>
            </a:pPr>
            <a:endParaRPr lang="en-US" dirty="0"/>
          </a:p>
        </p:txBody>
      </p:sp>
    </p:spTree>
    <p:extLst>
      <p:ext uri="{BB962C8B-B14F-4D97-AF65-F5344CB8AC3E}">
        <p14:creationId xmlns:p14="http://schemas.microsoft.com/office/powerpoint/2010/main" val="710254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24744" cy="1143000"/>
          </a:xfrm>
        </p:spPr>
        <p:txBody>
          <a:bodyPr>
            <a:normAutofit fontScale="90000"/>
          </a:bodyPr>
          <a:lstStyle/>
          <a:p>
            <a:r>
              <a:rPr lang="en-US" dirty="0" smtClean="0"/>
              <a:t>Journal Articles References</a:t>
            </a:r>
            <a:br>
              <a:rPr lang="en-US" dirty="0" smtClean="0"/>
            </a:br>
            <a:endParaRPr lang="en-US" dirty="0"/>
          </a:p>
        </p:txBody>
      </p:sp>
      <p:sp>
        <p:nvSpPr>
          <p:cNvPr id="3" name="Content Placeholder 2"/>
          <p:cNvSpPr>
            <a:spLocks noGrp="1"/>
          </p:cNvSpPr>
          <p:nvPr>
            <p:ph idx="1"/>
          </p:nvPr>
        </p:nvSpPr>
        <p:spPr>
          <a:xfrm>
            <a:off x="457200" y="1600200"/>
            <a:ext cx="8001000" cy="4537229"/>
          </a:xfrm>
        </p:spPr>
        <p:txBody>
          <a:bodyPr>
            <a:normAutofit fontScale="70000" lnSpcReduction="20000"/>
          </a:bodyPr>
          <a:lstStyle/>
          <a:p>
            <a:pPr marL="68580" indent="0">
              <a:buNone/>
            </a:pPr>
            <a:endParaRPr lang="en-US" dirty="0" smtClean="0"/>
          </a:p>
          <a:p>
            <a:pPr marL="68580" indent="0">
              <a:buNone/>
            </a:pPr>
            <a:r>
              <a:rPr lang="en-US" dirty="0" smtClean="0"/>
              <a:t>Coleman, P.T., &amp; Fisher-Yoshida, B. (2004). Conflict Resolution Across the Lifespan: The Work of the ICCCR. </a:t>
            </a:r>
            <a:r>
              <a:rPr lang="en-US" dirty="0"/>
              <a:t>Theory Into Practice, 43(1</a:t>
            </a:r>
            <a:r>
              <a:rPr lang="en-US" dirty="0" smtClean="0"/>
              <a:t>), 31-38.</a:t>
            </a:r>
          </a:p>
          <a:p>
            <a:pPr marL="68580" indent="0">
              <a:buNone/>
            </a:pPr>
            <a:endParaRPr lang="en-US" dirty="0" smtClean="0"/>
          </a:p>
          <a:p>
            <a:pPr marL="68580" indent="0">
              <a:buNone/>
            </a:pPr>
            <a:r>
              <a:rPr lang="en-US" dirty="0" smtClean="0"/>
              <a:t>Heydenberk, R. A. &amp; Heydenberk</a:t>
            </a:r>
            <a:r>
              <a:rPr lang="en-US" dirty="0"/>
              <a:t> </a:t>
            </a:r>
            <a:r>
              <a:rPr lang="en-US" dirty="0" smtClean="0"/>
              <a:t>W.R. (2007). The Conflict Resolution Connection: Increasing School Attachment in Cooperative Classroom Communities.  Reclaiming Children and Youth.  16.3</a:t>
            </a:r>
          </a:p>
          <a:p>
            <a:pPr marL="68580" indent="0">
              <a:buNone/>
            </a:pPr>
            <a:endParaRPr lang="en-US" dirty="0"/>
          </a:p>
          <a:p>
            <a:pPr marL="68580" indent="0">
              <a:buNone/>
            </a:pPr>
            <a:r>
              <a:rPr lang="en-US" dirty="0"/>
              <a:t>Johnson, D.W., &amp; Johnson, R.T. (2004). Implementing the “Teaching Students To Be Peacemakers Program”.  Theory Into Practice, 43(1), 68-79.</a:t>
            </a:r>
          </a:p>
          <a:p>
            <a:pPr marL="68580" indent="0">
              <a:buNone/>
            </a:pPr>
            <a:endParaRPr lang="en-US" dirty="0"/>
          </a:p>
          <a:p>
            <a:pPr marL="68580" indent="0">
              <a:buNone/>
            </a:pPr>
            <a:r>
              <a:rPr lang="en-US" dirty="0"/>
              <a:t>Johnson, D.W., &amp; Johnson, R.T. (2004). This Issue.  Theory Into Practice, 43(1), 3-5.</a:t>
            </a:r>
          </a:p>
          <a:p>
            <a:pPr marL="68580" indent="0">
              <a:buNone/>
            </a:pPr>
            <a:endParaRPr lang="en-US" dirty="0"/>
          </a:p>
          <a:p>
            <a:pPr marL="68580" indent="0">
              <a:buNone/>
            </a:pPr>
            <a:r>
              <a:rPr lang="en-US" dirty="0"/>
              <a:t>Stevalm, S. (2004). Integrating Conflict Resolution Training Into The Curriculum.  Theory Into Practice, 43(1), 50-58</a:t>
            </a:r>
            <a:r>
              <a:rPr lang="en-US" dirty="0" smtClean="0"/>
              <a:t>.</a:t>
            </a:r>
          </a:p>
          <a:p>
            <a:pPr marL="68580" indent="0">
              <a:buNone/>
            </a:pPr>
            <a:endParaRPr lang="en-US" dirty="0"/>
          </a:p>
          <a:p>
            <a:pPr marL="68580" indent="0">
              <a:buNone/>
            </a:pPr>
            <a:r>
              <a:rPr lang="en-US" dirty="0" smtClean="0"/>
              <a:t>Music:  Arthur Theme Song, </a:t>
            </a:r>
            <a:r>
              <a:rPr lang="en-US" dirty="0" err="1" smtClean="0"/>
              <a:t>Ziggy</a:t>
            </a:r>
            <a:r>
              <a:rPr lang="en-US" dirty="0" smtClean="0"/>
              <a:t> Marley and the Melody Makers</a:t>
            </a:r>
            <a:endParaRPr lang="en-US" dirty="0"/>
          </a:p>
        </p:txBody>
      </p:sp>
    </p:spTree>
    <p:extLst>
      <p:ext uri="{BB962C8B-B14F-4D97-AF65-F5344CB8AC3E}">
        <p14:creationId xmlns:p14="http://schemas.microsoft.com/office/powerpoint/2010/main" val="182762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713464"/>
          </a:xfrm>
        </p:spPr>
        <p:txBody>
          <a:bodyPr>
            <a:normAutofit/>
          </a:bodyPr>
          <a:lstStyle/>
          <a:p>
            <a:r>
              <a:rPr lang="en-US" sz="3400" dirty="0" smtClean="0"/>
              <a:t>Why Would We Add Conflict Resolution Programs To Our Early Childhood Program?</a:t>
            </a:r>
            <a:endParaRPr lang="en-US" sz="3400" dirty="0"/>
          </a:p>
        </p:txBody>
      </p:sp>
      <p:sp>
        <p:nvSpPr>
          <p:cNvPr id="3" name="Content Placeholder 2"/>
          <p:cNvSpPr>
            <a:spLocks noGrp="1"/>
          </p:cNvSpPr>
          <p:nvPr>
            <p:ph idx="1"/>
          </p:nvPr>
        </p:nvSpPr>
        <p:spPr>
          <a:xfrm>
            <a:off x="838200" y="2514600"/>
            <a:ext cx="7467600" cy="3508977"/>
          </a:xfrm>
        </p:spPr>
        <p:txBody>
          <a:bodyPr>
            <a:normAutofit fontScale="85000" lnSpcReduction="10000"/>
          </a:bodyPr>
          <a:lstStyle/>
          <a:p>
            <a:r>
              <a:rPr lang="en-US" dirty="0" smtClean="0"/>
              <a:t>Conflict is a natural part of life, anyone who has spent any amount of time with children has experience with conflict.</a:t>
            </a:r>
          </a:p>
          <a:p>
            <a:endParaRPr lang="en-US" dirty="0" smtClean="0"/>
          </a:p>
          <a:p>
            <a:r>
              <a:rPr lang="en-US" dirty="0"/>
              <a:t>Conflict Resolution Programs create caring and cooperative school environments</a:t>
            </a:r>
            <a:r>
              <a:rPr lang="en-US" dirty="0" smtClean="0"/>
              <a:t>, thus  </a:t>
            </a:r>
            <a:r>
              <a:rPr lang="en-US" dirty="0"/>
              <a:t>preventing </a:t>
            </a:r>
            <a:r>
              <a:rPr lang="en-US" dirty="0" smtClean="0"/>
              <a:t>violence  </a:t>
            </a:r>
            <a:r>
              <a:rPr lang="en-US" dirty="0"/>
              <a:t>(</a:t>
            </a:r>
            <a:r>
              <a:rPr lang="en-US" dirty="0" smtClean="0"/>
              <a:t>Coleman </a:t>
            </a:r>
            <a:r>
              <a:rPr lang="en-US" dirty="0"/>
              <a:t>and Fisher-Yoshida, 2004, p. 32</a:t>
            </a:r>
            <a:r>
              <a:rPr lang="en-US" dirty="0" smtClean="0"/>
              <a:t>).</a:t>
            </a:r>
          </a:p>
          <a:p>
            <a:endParaRPr lang="en-US" dirty="0" smtClean="0"/>
          </a:p>
          <a:p>
            <a:r>
              <a:rPr lang="en-US" dirty="0"/>
              <a:t>Children and adolescents who have not been trained in conflict resolution handle conflicts in a destructive </a:t>
            </a:r>
            <a:r>
              <a:rPr lang="en-US" dirty="0" smtClean="0"/>
              <a:t>manner (Johnson, D. </a:t>
            </a:r>
            <a:r>
              <a:rPr lang="en-US" dirty="0"/>
              <a:t>&amp; Johnson</a:t>
            </a:r>
            <a:r>
              <a:rPr lang="en-US" dirty="0" smtClean="0"/>
              <a:t>, R. </a:t>
            </a:r>
            <a:r>
              <a:rPr lang="en-US" dirty="0"/>
              <a:t>2004, p 68</a:t>
            </a:r>
            <a:r>
              <a:rPr lang="en-US" dirty="0" smtClean="0"/>
              <a:t>).</a:t>
            </a:r>
            <a:endParaRPr lang="en-US" dirty="0"/>
          </a:p>
          <a:p>
            <a:endParaRPr lang="en-US" dirty="0" smtClean="0"/>
          </a:p>
          <a:p>
            <a:pPr marL="68580" indent="0">
              <a:buNone/>
            </a:pPr>
            <a:endParaRPr lang="en-US" dirty="0" smtClean="0"/>
          </a:p>
          <a:p>
            <a:endParaRPr lang="en-US" dirty="0"/>
          </a:p>
        </p:txBody>
      </p:sp>
    </p:spTree>
    <p:extLst>
      <p:ext uri="{BB962C8B-B14F-4D97-AF65-F5344CB8AC3E}">
        <p14:creationId xmlns:p14="http://schemas.microsoft.com/office/powerpoint/2010/main" val="221077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Main Purposes of Conflict Resolution Programs</a:t>
            </a:r>
            <a:endParaRPr lang="en-US" dirty="0"/>
          </a:p>
        </p:txBody>
      </p:sp>
      <p:sp>
        <p:nvSpPr>
          <p:cNvPr id="3" name="Content Placeholder 2"/>
          <p:cNvSpPr>
            <a:spLocks noGrp="1"/>
          </p:cNvSpPr>
          <p:nvPr>
            <p:ph idx="1"/>
          </p:nvPr>
        </p:nvSpPr>
        <p:spPr>
          <a:xfrm>
            <a:off x="1043492" y="2323652"/>
            <a:ext cx="6777317" cy="4077148"/>
          </a:xfrm>
        </p:spPr>
        <p:txBody>
          <a:bodyPr>
            <a:normAutofit fontScale="92500" lnSpcReduction="10000"/>
          </a:bodyPr>
          <a:lstStyle/>
          <a:p>
            <a:r>
              <a:rPr lang="en-US" dirty="0" smtClean="0"/>
              <a:t>Make Schools Safe.</a:t>
            </a:r>
          </a:p>
          <a:p>
            <a:endParaRPr lang="en-US" dirty="0" smtClean="0"/>
          </a:p>
          <a:p>
            <a:r>
              <a:rPr lang="en-US" dirty="0" smtClean="0"/>
              <a:t>Give children life long skills they will need to resolve conflicts constructively.</a:t>
            </a:r>
          </a:p>
          <a:p>
            <a:endParaRPr lang="en-US" dirty="0" smtClean="0"/>
          </a:p>
          <a:p>
            <a:r>
              <a:rPr lang="en-US" dirty="0" smtClean="0"/>
              <a:t>“For both purposes, children, adolescents, and young adults must be (a) exposed to positive models for constructive conflict management, and (b) taught directly the procedures and skills required to manage conflicts constructively” (Johnson, D. &amp; </a:t>
            </a:r>
            <a:r>
              <a:rPr lang="en-US" dirty="0"/>
              <a:t>Johnson</a:t>
            </a:r>
            <a:r>
              <a:rPr lang="en-US" dirty="0" smtClean="0"/>
              <a:t>, R. </a:t>
            </a:r>
            <a:r>
              <a:rPr lang="en-US" dirty="0"/>
              <a:t>2004, p 68</a:t>
            </a:r>
            <a:r>
              <a:rPr lang="en-US" dirty="0" smtClean="0"/>
              <a:t>).</a:t>
            </a:r>
            <a:endParaRPr lang="en-US" dirty="0"/>
          </a:p>
          <a:p>
            <a:endParaRPr lang="en-US" dirty="0"/>
          </a:p>
        </p:txBody>
      </p:sp>
    </p:spTree>
    <p:extLst>
      <p:ext uri="{BB962C8B-B14F-4D97-AF65-F5344CB8AC3E}">
        <p14:creationId xmlns:p14="http://schemas.microsoft.com/office/powerpoint/2010/main" val="373223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Statistics</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Oppositional </a:t>
            </a:r>
            <a:r>
              <a:rPr lang="en-US" dirty="0"/>
              <a:t>and defiant behaviors </a:t>
            </a:r>
            <a:r>
              <a:rPr lang="en-US" dirty="0" smtClean="0"/>
              <a:t>can be disrupted and decreased with early detection and </a:t>
            </a:r>
            <a:r>
              <a:rPr lang="en-US" dirty="0"/>
              <a:t>intervention </a:t>
            </a:r>
            <a:r>
              <a:rPr lang="en-US" dirty="0" smtClean="0"/>
              <a:t>in anger management, communication </a:t>
            </a:r>
            <a:r>
              <a:rPr lang="en-US" dirty="0"/>
              <a:t>skills, </a:t>
            </a:r>
            <a:r>
              <a:rPr lang="en-US" dirty="0" smtClean="0"/>
              <a:t>and conflict </a:t>
            </a:r>
            <a:r>
              <a:rPr lang="en-US" dirty="0"/>
              <a:t>resolution </a:t>
            </a:r>
            <a:r>
              <a:rPr lang="en-US" dirty="0" smtClean="0"/>
              <a:t>skills. (</a:t>
            </a:r>
            <a:r>
              <a:rPr lang="en-US" dirty="0" smtClean="0">
                <a:hlinkClick r:id="rId3"/>
              </a:rPr>
              <a:t>http</a:t>
            </a:r>
            <a:r>
              <a:rPr lang="en-US" dirty="0">
                <a:hlinkClick r:id="rId3"/>
              </a:rPr>
              <a:t>://</a:t>
            </a:r>
            <a:r>
              <a:rPr lang="en-US" dirty="0" smtClean="0">
                <a:hlinkClick r:id="rId3"/>
              </a:rPr>
              <a:t>www.childrenshospital.org/az/Site1385/mainpageS1385P0.html</a:t>
            </a:r>
            <a:r>
              <a:rPr lang="en-US" dirty="0" smtClean="0"/>
              <a:t>)</a:t>
            </a:r>
            <a:endParaRPr lang="en-US" dirty="0"/>
          </a:p>
          <a:p>
            <a:pPr>
              <a:lnSpc>
                <a:spcPct val="110000"/>
              </a:lnSpc>
            </a:pPr>
            <a:endParaRPr lang="en-US" dirty="0"/>
          </a:p>
          <a:p>
            <a:pPr>
              <a:lnSpc>
                <a:spcPct val="110000"/>
              </a:lnSpc>
            </a:pPr>
            <a:r>
              <a:rPr lang="en-US" dirty="0"/>
              <a:t>Many of the </a:t>
            </a:r>
            <a:r>
              <a:rPr lang="en-US" dirty="0" smtClean="0"/>
              <a:t>skills </a:t>
            </a:r>
            <a:r>
              <a:rPr lang="en-US" dirty="0"/>
              <a:t>necessary for constructive conflict resolution are the same skills needed to enable successful </a:t>
            </a:r>
            <a:r>
              <a:rPr lang="en-US" dirty="0" smtClean="0"/>
              <a:t>teamwork </a:t>
            </a:r>
            <a:r>
              <a:rPr lang="en-US" dirty="0"/>
              <a:t>(Stevalm, 2004. p. 50</a:t>
            </a:r>
            <a:r>
              <a:rPr lang="en-US" dirty="0" smtClean="0"/>
              <a:t>).</a:t>
            </a:r>
            <a:endParaRPr lang="en-US" dirty="0"/>
          </a:p>
          <a:p>
            <a:endParaRPr lang="en-US" dirty="0"/>
          </a:p>
        </p:txBody>
      </p:sp>
    </p:spTree>
    <p:extLst>
      <p:ext uri="{BB962C8B-B14F-4D97-AF65-F5344CB8AC3E}">
        <p14:creationId xmlns:p14="http://schemas.microsoft.com/office/powerpoint/2010/main" val="3679532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001000" cy="5562600"/>
          </a:xfrm>
        </p:spPr>
        <p:txBody>
          <a:bodyPr>
            <a:normAutofit fontScale="85000" lnSpcReduction="20000"/>
          </a:bodyPr>
          <a:lstStyle/>
          <a:p>
            <a:pPr marL="68580" indent="0">
              <a:lnSpc>
                <a:spcPct val="120000"/>
              </a:lnSpc>
              <a:buNone/>
            </a:pPr>
            <a:r>
              <a:rPr lang="en-US" dirty="0" smtClean="0"/>
              <a:t>Studies by </a:t>
            </a:r>
            <a:r>
              <a:rPr lang="en-US" i="1" dirty="0"/>
              <a:t>The Ohio Commission on Dispute Resolution and Conflict </a:t>
            </a:r>
            <a:r>
              <a:rPr lang="en-US" i="1" dirty="0" smtClean="0"/>
              <a:t>Management (2007, p 3 and Heydenberk, 2007) found the following benefits from implementing  Conflict Resolution Programs:</a:t>
            </a:r>
          </a:p>
          <a:p>
            <a:pPr marL="68580" indent="0">
              <a:lnSpc>
                <a:spcPct val="120000"/>
              </a:lnSpc>
              <a:buNone/>
            </a:pPr>
            <a:endParaRPr lang="en-US" dirty="0" smtClean="0"/>
          </a:p>
          <a:p>
            <a:pPr>
              <a:lnSpc>
                <a:spcPct val="120000"/>
              </a:lnSpc>
              <a:buFont typeface="Courier New" pitchFamily="49" charset="0"/>
              <a:buChar char="o"/>
            </a:pPr>
            <a:r>
              <a:rPr lang="en-US" dirty="0" smtClean="0"/>
              <a:t>Higher  academic </a:t>
            </a:r>
            <a:r>
              <a:rPr lang="en-US" dirty="0"/>
              <a:t>achievement </a:t>
            </a:r>
            <a:endParaRPr lang="en-US" dirty="0" smtClean="0"/>
          </a:p>
          <a:p>
            <a:pPr>
              <a:lnSpc>
                <a:spcPct val="120000"/>
              </a:lnSpc>
              <a:buFont typeface="Courier New" pitchFamily="49" charset="0"/>
              <a:buChar char="o"/>
            </a:pPr>
            <a:r>
              <a:rPr lang="en-US" dirty="0" smtClean="0"/>
              <a:t>Higher proficiency test scores</a:t>
            </a:r>
            <a:endParaRPr lang="en-US" dirty="0"/>
          </a:p>
          <a:p>
            <a:pPr>
              <a:lnSpc>
                <a:spcPct val="120000"/>
              </a:lnSpc>
              <a:buFont typeface="Courier New" pitchFamily="49" charset="0"/>
              <a:buChar char="o"/>
            </a:pPr>
            <a:r>
              <a:rPr lang="en-US" dirty="0" smtClean="0"/>
              <a:t>Behavior more controlled during conflicts </a:t>
            </a:r>
          </a:p>
          <a:p>
            <a:pPr>
              <a:lnSpc>
                <a:spcPct val="120000"/>
              </a:lnSpc>
              <a:buFont typeface="Courier New" pitchFamily="49" charset="0"/>
              <a:buChar char="o"/>
            </a:pPr>
            <a:r>
              <a:rPr lang="en-US" dirty="0" smtClean="0"/>
              <a:t>Improved </a:t>
            </a:r>
            <a:r>
              <a:rPr lang="en-US" dirty="0"/>
              <a:t>respect for individual </a:t>
            </a:r>
            <a:r>
              <a:rPr lang="en-US" dirty="0" smtClean="0"/>
              <a:t>differences, cultures </a:t>
            </a:r>
            <a:r>
              <a:rPr lang="en-US" dirty="0"/>
              <a:t>and perspectives</a:t>
            </a:r>
          </a:p>
          <a:p>
            <a:pPr>
              <a:lnSpc>
                <a:spcPct val="120000"/>
              </a:lnSpc>
              <a:buFont typeface="Courier New" pitchFamily="49" charset="0"/>
              <a:buChar char="o"/>
            </a:pPr>
            <a:r>
              <a:rPr lang="en-US" dirty="0" smtClean="0"/>
              <a:t>Enriched </a:t>
            </a:r>
            <a:r>
              <a:rPr lang="en-US" dirty="0"/>
              <a:t>school climate</a:t>
            </a:r>
          </a:p>
          <a:p>
            <a:pPr>
              <a:lnSpc>
                <a:spcPct val="120000"/>
              </a:lnSpc>
              <a:buFont typeface="Courier New" pitchFamily="49" charset="0"/>
              <a:buChar char="o"/>
            </a:pPr>
            <a:r>
              <a:rPr lang="en-US" dirty="0" smtClean="0"/>
              <a:t>Better interpersonal communication </a:t>
            </a:r>
            <a:r>
              <a:rPr lang="en-US" dirty="0"/>
              <a:t>skills</a:t>
            </a:r>
          </a:p>
          <a:p>
            <a:pPr>
              <a:lnSpc>
                <a:spcPct val="120000"/>
              </a:lnSpc>
              <a:buFont typeface="Courier New" pitchFamily="49" charset="0"/>
              <a:buChar char="o"/>
            </a:pPr>
            <a:r>
              <a:rPr lang="en-US" dirty="0" smtClean="0"/>
              <a:t>Less </a:t>
            </a:r>
            <a:r>
              <a:rPr lang="en-US" dirty="0"/>
              <a:t>in-school </a:t>
            </a:r>
            <a:r>
              <a:rPr lang="en-US" dirty="0" smtClean="0"/>
              <a:t>suspensions and office referrals</a:t>
            </a:r>
            <a:endParaRPr lang="en-US" dirty="0"/>
          </a:p>
          <a:p>
            <a:pPr>
              <a:lnSpc>
                <a:spcPct val="120000"/>
              </a:lnSpc>
              <a:buFont typeface="Courier New" pitchFamily="49" charset="0"/>
              <a:buChar char="o"/>
            </a:pPr>
            <a:r>
              <a:rPr lang="en-US" dirty="0"/>
              <a:t>L</a:t>
            </a:r>
            <a:r>
              <a:rPr lang="en-US" dirty="0" smtClean="0"/>
              <a:t>ess time </a:t>
            </a:r>
            <a:r>
              <a:rPr lang="en-US" dirty="0"/>
              <a:t>spent </a:t>
            </a:r>
            <a:r>
              <a:rPr lang="en-US" dirty="0" smtClean="0"/>
              <a:t>managing classroom, playground and lunchroom conflicts</a:t>
            </a:r>
            <a:endParaRPr lang="en-US" dirty="0"/>
          </a:p>
        </p:txBody>
      </p:sp>
    </p:spTree>
    <p:extLst>
      <p:ext uri="{BB962C8B-B14F-4D97-AF65-F5344CB8AC3E}">
        <p14:creationId xmlns:p14="http://schemas.microsoft.com/office/powerpoint/2010/main" val="96763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We Consider When Choosing A Program?</a:t>
            </a:r>
            <a:endParaRPr lang="en-US" dirty="0"/>
          </a:p>
        </p:txBody>
      </p:sp>
      <p:sp>
        <p:nvSpPr>
          <p:cNvPr id="3" name="Content Placeholder 2"/>
          <p:cNvSpPr>
            <a:spLocks noGrp="1"/>
          </p:cNvSpPr>
          <p:nvPr>
            <p:ph idx="1"/>
          </p:nvPr>
        </p:nvSpPr>
        <p:spPr/>
        <p:txBody>
          <a:bodyPr>
            <a:normAutofit fontScale="92500" lnSpcReduction="20000"/>
          </a:bodyPr>
          <a:lstStyle/>
          <a:p>
            <a:pPr marL="342900" lvl="1"/>
            <a:r>
              <a:rPr lang="en-US" dirty="0" smtClean="0"/>
              <a:t>There are countless programs and books available (in a large variety of prices).</a:t>
            </a:r>
          </a:p>
          <a:p>
            <a:pPr marL="342900" lvl="1"/>
            <a:endParaRPr lang="en-US" dirty="0" smtClean="0"/>
          </a:p>
          <a:p>
            <a:pPr marL="342900" lvl="1"/>
            <a:r>
              <a:rPr lang="en-US" dirty="0" smtClean="0"/>
              <a:t>Further studies are needed as a  </a:t>
            </a:r>
            <a:r>
              <a:rPr lang="en-US" dirty="0"/>
              <a:t>lot of conflict resolution programs </a:t>
            </a:r>
            <a:r>
              <a:rPr lang="en-US" dirty="0" smtClean="0"/>
              <a:t>have not been evaluated for effectiveness </a:t>
            </a:r>
            <a:r>
              <a:rPr lang="en-US" dirty="0"/>
              <a:t>(</a:t>
            </a:r>
            <a:r>
              <a:rPr lang="en-US" dirty="0" smtClean="0"/>
              <a:t>Johnson, D. &amp; </a:t>
            </a:r>
            <a:r>
              <a:rPr lang="en-US" dirty="0"/>
              <a:t>Johnson, </a:t>
            </a:r>
            <a:r>
              <a:rPr lang="en-US" dirty="0" smtClean="0"/>
              <a:t>R. 2004</a:t>
            </a:r>
            <a:r>
              <a:rPr lang="en-US" dirty="0"/>
              <a:t>, </a:t>
            </a:r>
            <a:r>
              <a:rPr lang="en-US" dirty="0" smtClean="0"/>
              <a:t>p3 and Bodine &amp; Crawfiord, 1996, p. 72).</a:t>
            </a:r>
          </a:p>
          <a:p>
            <a:pPr marL="342900" lvl="1"/>
            <a:endParaRPr lang="en-US" dirty="0" smtClean="0"/>
          </a:p>
          <a:p>
            <a:pPr marL="342900" lvl="1"/>
            <a:r>
              <a:rPr lang="en-US" dirty="0" smtClean="0"/>
              <a:t>Many programs do not start until late elementary school or later.  It is beneficial to teach social and emotional skills to young children (Johnson D. &amp; Johnson, R. 2004, p4).</a:t>
            </a:r>
            <a:endParaRPr lang="en-US" dirty="0"/>
          </a:p>
        </p:txBody>
      </p:sp>
    </p:spTree>
    <p:extLst>
      <p:ext uri="{BB962C8B-B14F-4D97-AF65-F5344CB8AC3E}">
        <p14:creationId xmlns:p14="http://schemas.microsoft.com/office/powerpoint/2010/main" val="57145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5334000"/>
          </a:xfrm>
        </p:spPr>
        <p:txBody>
          <a:bodyPr>
            <a:normAutofit fontScale="85000" lnSpcReduction="20000"/>
          </a:bodyPr>
          <a:lstStyle/>
          <a:p>
            <a:r>
              <a:rPr lang="en-US" dirty="0" smtClean="0"/>
              <a:t>Skills and Concepts are learned over time; school wide programs building on previous knowledge have better results. (Bodine, Crawford &amp; Schrumpf, 2002 p.5,9)</a:t>
            </a:r>
          </a:p>
          <a:p>
            <a:endParaRPr lang="en-US" dirty="0"/>
          </a:p>
          <a:p>
            <a:r>
              <a:rPr lang="en-US" dirty="0"/>
              <a:t>Comprehensive Conflict Resolution Programs teach and/or improve social and cognitive skills.  Social emotional learning strategies include development of affective vocabulary, I-statements, emotional awareness, and active listening (Heydenberk </a:t>
            </a:r>
            <a:r>
              <a:rPr lang="en-US" dirty="0" smtClean="0"/>
              <a:t>, R. &amp; Heydenberk</a:t>
            </a:r>
            <a:r>
              <a:rPr lang="en-US" dirty="0"/>
              <a:t>, </a:t>
            </a:r>
            <a:r>
              <a:rPr lang="en-US" dirty="0" smtClean="0"/>
              <a:t>W. 2007).</a:t>
            </a:r>
          </a:p>
          <a:p>
            <a:endParaRPr lang="en-US" dirty="0"/>
          </a:p>
          <a:p>
            <a:r>
              <a:rPr lang="en-US" dirty="0"/>
              <a:t>Effective Conflict Resolution teaching occurs in an environment that is caring and respectful of cultural and ethnic diversity. (Kreidler, 1994, p. 6</a:t>
            </a:r>
            <a:r>
              <a:rPr lang="en-US" dirty="0" smtClean="0"/>
              <a:t>).</a:t>
            </a:r>
            <a:endParaRPr lang="en-US" dirty="0"/>
          </a:p>
          <a:p>
            <a:endParaRPr lang="en-US" dirty="0"/>
          </a:p>
          <a:p>
            <a:r>
              <a:rPr lang="en-US" dirty="0"/>
              <a:t>Programs integrated into the school curriculum are more effective (</a:t>
            </a:r>
            <a:r>
              <a:rPr lang="en-US" dirty="0" smtClean="0"/>
              <a:t>Johnson, D. &amp;Johnson, R. </a:t>
            </a:r>
            <a:r>
              <a:rPr lang="en-US" dirty="0"/>
              <a:t>2004, p4</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46345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6777317" cy="5410200"/>
          </a:xfrm>
        </p:spPr>
        <p:txBody>
          <a:bodyPr>
            <a:normAutofit fontScale="70000" lnSpcReduction="20000"/>
          </a:bodyPr>
          <a:lstStyle/>
          <a:p>
            <a:pPr marL="68580" indent="0">
              <a:buNone/>
            </a:pPr>
            <a:r>
              <a:rPr lang="en-US" dirty="0" smtClean="0"/>
              <a:t>Training in the following foundation abilities promotes skills and attitudes students need to effectively use  conflict resolution principles:</a:t>
            </a:r>
          </a:p>
          <a:p>
            <a:pPr marL="68580" indent="0">
              <a:buNone/>
            </a:pPr>
            <a:endParaRPr lang="en-US" dirty="0" smtClean="0"/>
          </a:p>
          <a:p>
            <a:r>
              <a:rPr lang="en-US" dirty="0" smtClean="0"/>
              <a:t>Orientation Abilities include nonviolence, fairness, self-respect and respect for others</a:t>
            </a:r>
          </a:p>
          <a:p>
            <a:endParaRPr lang="en-US" dirty="0" smtClean="0"/>
          </a:p>
          <a:p>
            <a:r>
              <a:rPr lang="en-US" dirty="0" smtClean="0"/>
              <a:t>Perception Abilities include empathizing to see another’s view </a:t>
            </a:r>
          </a:p>
          <a:p>
            <a:endParaRPr lang="en-US" dirty="0" smtClean="0"/>
          </a:p>
          <a:p>
            <a:r>
              <a:rPr lang="en-US" dirty="0" smtClean="0"/>
              <a:t>Emotion  Abilities include managing anger and frustration, maintaining self control</a:t>
            </a:r>
          </a:p>
          <a:p>
            <a:endParaRPr lang="en-US" dirty="0" smtClean="0"/>
          </a:p>
          <a:p>
            <a:r>
              <a:rPr lang="en-US" dirty="0" smtClean="0"/>
              <a:t>Communication Abilities include active listening and changing upsetting statements into more neutral terms</a:t>
            </a:r>
            <a:endParaRPr lang="en-US" dirty="0"/>
          </a:p>
          <a:p>
            <a:endParaRPr lang="en-US" dirty="0" smtClean="0"/>
          </a:p>
          <a:p>
            <a:r>
              <a:rPr lang="en-US" dirty="0" smtClean="0"/>
              <a:t>Creative Thinking Abilities include thinking about problems from more then one angle and brainstorming  ideas</a:t>
            </a:r>
          </a:p>
          <a:p>
            <a:endParaRPr lang="en-US" dirty="0" smtClean="0"/>
          </a:p>
          <a:p>
            <a:r>
              <a:rPr lang="en-US" dirty="0" smtClean="0"/>
              <a:t>Critical Thinking Abilities include predicting and evaluating</a:t>
            </a:r>
          </a:p>
          <a:p>
            <a:pPr marL="68580" indent="0">
              <a:buNone/>
            </a:pPr>
            <a:endParaRPr lang="en-US" dirty="0" smtClean="0"/>
          </a:p>
          <a:p>
            <a:pPr marL="68580" indent="0">
              <a:buNone/>
            </a:pPr>
            <a:r>
              <a:rPr lang="en-US" dirty="0" smtClean="0"/>
              <a:t>      (</a:t>
            </a:r>
            <a:r>
              <a:rPr lang="en-US" dirty="0"/>
              <a:t>Bodine &amp; Crawford, 1996, p.11-12)</a:t>
            </a:r>
          </a:p>
          <a:p>
            <a:endParaRPr lang="en-US" dirty="0" smtClean="0"/>
          </a:p>
          <a:p>
            <a:endParaRPr lang="en-US" dirty="0" smtClean="0"/>
          </a:p>
        </p:txBody>
      </p:sp>
    </p:spTree>
    <p:extLst>
      <p:ext uri="{BB962C8B-B14F-4D97-AF65-F5344CB8AC3E}">
        <p14:creationId xmlns:p14="http://schemas.microsoft.com/office/powerpoint/2010/main" val="318520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024744" cy="1143000"/>
          </a:xfrm>
        </p:spPr>
        <p:txBody>
          <a:bodyPr>
            <a:normAutofit fontScale="90000"/>
          </a:bodyPr>
          <a:lstStyle/>
          <a:p>
            <a:r>
              <a:rPr lang="en-US" dirty="0" smtClean="0"/>
              <a:t>What Program Meets The Needs Of Preschoolers?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451554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53000" y="2286000"/>
            <a:ext cx="4038600" cy="1877437"/>
          </a:xfrm>
          <a:prstGeom prst="rect">
            <a:avLst/>
          </a:prstGeom>
        </p:spPr>
        <p:txBody>
          <a:bodyPr wrap="square">
            <a:spAutoFit/>
          </a:bodyPr>
          <a:lstStyle/>
          <a:p>
            <a:r>
              <a:rPr lang="en-US" sz="4000" dirty="0">
                <a:solidFill>
                  <a:srgbClr val="31B6FD"/>
                </a:solidFill>
              </a:rPr>
              <a:t>Second Step</a:t>
            </a:r>
            <a:br>
              <a:rPr lang="en-US" sz="4000" dirty="0">
                <a:solidFill>
                  <a:srgbClr val="31B6FD"/>
                </a:solidFill>
              </a:rPr>
            </a:br>
            <a:r>
              <a:rPr lang="en-US" sz="2000" dirty="0" smtClean="0">
                <a:solidFill>
                  <a:srgbClr val="31B6FD"/>
                </a:solidFill>
                <a:ea typeface="+mj-ea"/>
                <a:cs typeface="+mj-cs"/>
              </a:rPr>
              <a:t>A </a:t>
            </a:r>
            <a:r>
              <a:rPr lang="en-US" sz="2000" dirty="0">
                <a:solidFill>
                  <a:srgbClr val="31B6FD"/>
                </a:solidFill>
                <a:ea typeface="+mj-ea"/>
                <a:cs typeface="+mj-cs"/>
              </a:rPr>
              <a:t>Violence Prevention </a:t>
            </a:r>
            <a:r>
              <a:rPr lang="en-US" sz="2000" dirty="0" smtClean="0">
                <a:solidFill>
                  <a:srgbClr val="31B6FD"/>
                </a:solidFill>
                <a:ea typeface="+mj-ea"/>
                <a:cs typeface="+mj-cs"/>
              </a:rPr>
              <a:t>Curriculum</a:t>
            </a:r>
          </a:p>
          <a:p>
            <a:r>
              <a:rPr lang="en-US" dirty="0">
                <a:hlinkClick r:id="rId3"/>
              </a:rPr>
              <a:t>http://www.cfchildren.org/</a:t>
            </a:r>
            <a:endParaRPr lang="en-US" dirty="0"/>
          </a:p>
          <a:p>
            <a:endParaRPr lang="en-US" dirty="0"/>
          </a:p>
        </p:txBody>
      </p:sp>
    </p:spTree>
    <p:extLst>
      <p:ext uri="{BB962C8B-B14F-4D97-AF65-F5344CB8AC3E}">
        <p14:creationId xmlns:p14="http://schemas.microsoft.com/office/powerpoint/2010/main" val="928844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2405</TotalTime>
  <Words>1694</Words>
  <Application>Microsoft Office PowerPoint</Application>
  <PresentationFormat>On-screen Show (4:3)</PresentationFormat>
  <Paragraphs>193</Paragraphs>
  <Slides>19</Slides>
  <Notes>2</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Conflict Resolution Programs For Young Children</vt:lpstr>
      <vt:lpstr>Why Would We Add Conflict Resolution Programs To Our Early Childhood Program?</vt:lpstr>
      <vt:lpstr>Two Main Purposes of Conflict Resolution Programs</vt:lpstr>
      <vt:lpstr>Facts and Statistics</vt:lpstr>
      <vt:lpstr>PowerPoint Presentation</vt:lpstr>
      <vt:lpstr>What Should We Consider When Choosing A Program?</vt:lpstr>
      <vt:lpstr>PowerPoint Presentation</vt:lpstr>
      <vt:lpstr>PowerPoint Presentation</vt:lpstr>
      <vt:lpstr>What Program Meets The Needs Of Preschoolers?</vt:lpstr>
      <vt:lpstr>PowerPoint Presentation</vt:lpstr>
      <vt:lpstr>What Comes In The Program?</vt:lpstr>
      <vt:lpstr>What Does A Lesson Look Like?</vt:lpstr>
      <vt:lpstr>Conclusion</vt:lpstr>
      <vt:lpstr>Free Resources</vt:lpstr>
      <vt:lpstr>Additional Resources</vt:lpstr>
      <vt:lpstr>Website References</vt:lpstr>
      <vt:lpstr>Report References</vt:lpstr>
      <vt:lpstr>Book References</vt:lpstr>
      <vt:lpstr>Journal Articles 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Resolution Programs For Young Children</dc:title>
  <dc:creator>Sarah</dc:creator>
  <cp:lastModifiedBy>Sarah</cp:lastModifiedBy>
  <cp:revision>84</cp:revision>
  <dcterms:created xsi:type="dcterms:W3CDTF">2010-07-25T23:37:12Z</dcterms:created>
  <dcterms:modified xsi:type="dcterms:W3CDTF">2014-06-20T03:15:49Z</dcterms:modified>
  <cp:contentStatus/>
</cp:coreProperties>
</file>